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6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73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5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88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56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2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88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99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76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40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16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25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63891-68D7-4020-A529-0FC66CF85AC0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8E88B-A94D-4AB7-82FA-6AB5B1DE3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900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1295400"/>
            <a:ext cx="8629650" cy="29241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4000" b="1" cap="all" dirty="0" smtClean="0">
                <a:solidFill>
                  <a:prstClr val="black"/>
                </a:solidFill>
              </a:rPr>
              <a:t/>
            </a:r>
            <a:br>
              <a:rPr lang="ru-RU" sz="4000" b="1" cap="all" dirty="0" smtClean="0">
                <a:solidFill>
                  <a:prstClr val="black"/>
                </a:solidFill>
              </a:rPr>
            </a:br>
            <a:r>
              <a:rPr lang="ru-RU" sz="4400" b="1" cap="all" dirty="0" smtClean="0">
                <a:solidFill>
                  <a:prstClr val="black"/>
                </a:solidFill>
              </a:rPr>
              <a:t>Социально-педагогическое </a:t>
            </a:r>
            <a:r>
              <a:rPr lang="ru-RU" sz="4400" b="1" cap="all" dirty="0">
                <a:solidFill>
                  <a:prstClr val="black"/>
                </a:solidFill>
              </a:rPr>
              <a:t>сопровождение образовательного процесса в </a:t>
            </a:r>
            <a:r>
              <a:rPr lang="ru-RU" sz="4400" b="1" cap="all" dirty="0" smtClean="0">
                <a:solidFill>
                  <a:prstClr val="black"/>
                </a:solidFill>
              </a:rPr>
              <a:t>ОУ</a:t>
            </a:r>
            <a:br>
              <a:rPr lang="ru-RU" sz="4400" b="1" cap="all" dirty="0" smtClean="0">
                <a:solidFill>
                  <a:prstClr val="black"/>
                </a:solidFill>
              </a:rPr>
            </a:b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543550"/>
            <a:ext cx="5886450" cy="46672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Старчикова </a:t>
            </a:r>
            <a:r>
              <a:rPr lang="ru-RU" sz="1100" b="1" cap="all" dirty="0">
                <a:solidFill>
                  <a:prstClr val="black"/>
                </a:solidFill>
              </a:rPr>
              <a:t>Е.В., методист ЦППМСП Красносельского </a:t>
            </a:r>
            <a:r>
              <a:rPr lang="ru-RU" sz="1100" b="1" cap="all" dirty="0" smtClean="0">
                <a:solidFill>
                  <a:prstClr val="black"/>
                </a:solidFill>
              </a:rPr>
              <a:t>района </a:t>
            </a:r>
            <a:endParaRPr lang="ru-RU" sz="1100" b="1" cap="all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8476" y="2445485"/>
            <a:ext cx="1298561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3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профилактическая функция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704976"/>
            <a:ext cx="8629649" cy="20954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Организация системы профилактических мер по предупреждению отклоняющегося (</a:t>
            </a:r>
            <a:r>
              <a:rPr lang="ru-RU" dirty="0" err="1" smtClean="0"/>
              <a:t>девиантного</a:t>
            </a:r>
            <a:r>
              <a:rPr lang="ru-RU" dirty="0" smtClean="0"/>
              <a:t>) и преступного (</a:t>
            </a:r>
            <a:r>
              <a:rPr lang="ru-RU" dirty="0" err="1" smtClean="0"/>
              <a:t>делинквентного</a:t>
            </a:r>
            <a:r>
              <a:rPr lang="ru-RU" dirty="0" smtClean="0"/>
              <a:t>) поведения детей и подростков; формирование их нравственно-правовой устойчивости.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Организация системы мер социального оздоровления обучающихся и семей из группы социального риска.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6225" y="4152900"/>
            <a:ext cx="8696325" cy="258532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Раннее выявление и предупреждение фактов отклоняющегося поведения обучающихся.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Обеспечение профилактической и коррекционной работы с обучающимися, состоящими на различных видах учета («группы риска</a:t>
            </a:r>
            <a:r>
              <a:rPr lang="ru-RU" smtClean="0"/>
              <a:t>», </a:t>
            </a:r>
            <a:r>
              <a:rPr lang="ru-RU" smtClean="0"/>
              <a:t>ВШУ, </a:t>
            </a:r>
            <a:r>
              <a:rPr lang="ru-RU" dirty="0" smtClean="0"/>
              <a:t>ОДН).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превентивно-профилактической работы с обучающимися «группы риска».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Способствование пропаганде здорового образа жизни.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Повышение уровня правовой грамотности обучающихся и их родителей с целью профилактики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094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координационная функция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704976"/>
            <a:ext cx="8629649" cy="20954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Организация социально значимой деятельности детей и подростков в открытой микросреде.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Координация деятельности всех субъектов социального воспитания. 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Взаимодействие с органами социальной защиты и помощи.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6225" y="4152900"/>
            <a:ext cx="8734425" cy="17543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Организация досуга детей и подростков через связь с детскими объединениями и учреждениями дополнительного образования.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Участие в педагогических советах, совещаниях, семинарах.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Участие в разработке плана службы сопровождения образовательной организации.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prstClr val="black"/>
                </a:solidFill>
              </a:rPr>
              <a:t>Совместная работа с районным наркологическим диспансером, муниципальным образованием, районными организациями социального сопровождения.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7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12953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Документация, </a:t>
            </a:r>
            <a:br>
              <a:rPr lang="ru-RU" sz="2800" b="1" cap="all" dirty="0">
                <a:solidFill>
                  <a:prstClr val="black"/>
                </a:solidFill>
              </a:rPr>
            </a:br>
            <a:r>
              <a:rPr lang="ru-RU" sz="2800" b="1" cap="all" dirty="0">
                <a:solidFill>
                  <a:prstClr val="black"/>
                </a:solidFill>
              </a:rPr>
              <a:t>регламентирующая и обеспечивающая деятельность социального педагога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2238375"/>
            <a:ext cx="8629649" cy="33909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dirty="0" smtClean="0"/>
              <a:t> </a:t>
            </a:r>
            <a:r>
              <a:rPr lang="ru-RU" sz="1600" i="1" dirty="0">
                <a:solidFill>
                  <a:prstClr val="black"/>
                </a:solidFill>
              </a:rPr>
              <a:t>Комплект (пакет) документации социального педагога подразделяется на следующие типы:</a:t>
            </a:r>
          </a:p>
          <a:p>
            <a:pPr marL="228600" lvl="0" indent="-228600" algn="just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prstClr val="black"/>
                </a:solidFill>
              </a:rPr>
              <a:t>Законодательно-правовые акты и нормативные документы </a:t>
            </a:r>
            <a:r>
              <a:rPr lang="ru-RU" sz="1600" dirty="0" smtClean="0">
                <a:solidFill>
                  <a:prstClr val="black"/>
                </a:solidFill>
              </a:rPr>
              <a:t>(совокупность </a:t>
            </a:r>
            <a:r>
              <a:rPr lang="ru-RU" sz="1600" dirty="0">
                <a:solidFill>
                  <a:prstClr val="black"/>
                </a:solidFill>
              </a:rPr>
              <a:t>документов, определяющих стандарты и нормативы профессиональной деятельности социального педагога).</a:t>
            </a:r>
          </a:p>
          <a:p>
            <a:pPr marL="228600" lvl="0" indent="-228600" algn="just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prstClr val="black"/>
                </a:solidFill>
              </a:rPr>
              <a:t>Специальная документация </a:t>
            </a:r>
            <a:r>
              <a:rPr lang="ru-RU" sz="1600" dirty="0" smtClean="0">
                <a:solidFill>
                  <a:prstClr val="black"/>
                </a:solidFill>
              </a:rPr>
              <a:t>(особый </a:t>
            </a:r>
            <a:r>
              <a:rPr lang="ru-RU" sz="1600" dirty="0">
                <a:solidFill>
                  <a:prstClr val="black"/>
                </a:solidFill>
              </a:rPr>
              <a:t>вид документации социального педагога, обеспечивающий содержательную и процессуальную стороны его профессиональной деятельности).</a:t>
            </a:r>
          </a:p>
          <a:p>
            <a:pPr marL="228600" lvl="0" indent="-228600" algn="just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prstClr val="black"/>
                </a:solidFill>
              </a:rPr>
              <a:t>Организационно-методическая документация</a:t>
            </a:r>
          </a:p>
          <a:p>
            <a:pPr lvl="0" algn="just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600" b="1" dirty="0">
                <a:solidFill>
                  <a:prstClr val="black"/>
                </a:solidFill>
              </a:rPr>
              <a:t>      </a:t>
            </a:r>
            <a:r>
              <a:rPr lang="ru-RU" sz="1600" dirty="0" smtClean="0">
                <a:solidFill>
                  <a:prstClr val="black"/>
                </a:solidFill>
              </a:rPr>
              <a:t>(документация</a:t>
            </a:r>
            <a:r>
              <a:rPr lang="ru-RU" sz="1600" dirty="0">
                <a:solidFill>
                  <a:prstClr val="black"/>
                </a:solidFill>
              </a:rPr>
              <a:t> социального педагога, обеспечивающая </a:t>
            </a:r>
            <a:r>
              <a:rPr lang="ru-RU" sz="1600" dirty="0" smtClean="0">
                <a:solidFill>
                  <a:prstClr val="black"/>
                </a:solidFill>
              </a:rPr>
              <a:t>организацию, планирование </a:t>
            </a:r>
            <a:br>
              <a:rPr lang="ru-RU" sz="1600" dirty="0" smtClean="0">
                <a:solidFill>
                  <a:prstClr val="black"/>
                </a:solidFill>
              </a:rPr>
            </a:br>
            <a:r>
              <a:rPr lang="ru-RU" sz="1600" dirty="0" smtClean="0">
                <a:solidFill>
                  <a:prstClr val="black"/>
                </a:solidFill>
              </a:rPr>
              <a:t>и </a:t>
            </a:r>
            <a:r>
              <a:rPr lang="ru-RU" sz="1600" dirty="0">
                <a:solidFill>
                  <a:prstClr val="black"/>
                </a:solidFill>
              </a:rPr>
              <a:t>методическое обеспечение его профессиональной деятельности).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3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12953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Локальные акты </a:t>
            </a:r>
            <a:r>
              <a:rPr lang="ru-RU" sz="2800" b="1" cap="all" dirty="0" smtClean="0">
                <a:solidFill>
                  <a:prstClr val="black"/>
                </a:solidFill>
              </a:rPr>
              <a:t>образовательной организации</a:t>
            </a:r>
            <a:r>
              <a:rPr lang="ru-RU" sz="2800" b="1" cap="all" dirty="0">
                <a:solidFill>
                  <a:prstClr val="black"/>
                </a:solidFill>
              </a:rPr>
              <a:t/>
            </a:r>
            <a:br>
              <a:rPr lang="ru-RU" sz="2800" b="1" cap="all" dirty="0">
                <a:solidFill>
                  <a:prstClr val="black"/>
                </a:solidFill>
              </a:rPr>
            </a:b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2238375"/>
            <a:ext cx="8629649" cy="33909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 smtClean="0">
                <a:solidFill>
                  <a:prstClr val="black"/>
                </a:solidFill>
              </a:rPr>
              <a:t>Устав образовательной организации.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Приказ о приеме на работу.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Должностная инструкция, заверенная руководителем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образовательной организации.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Правила внутреннего трудового распорядка.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Режим работы социального педагога, заверенный руководителем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образовательной организации.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Положение о Совете по профилактике правонарушений.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Постановления, распоряжения, приказы вышестоящих организаций, регламентирующих и определяющих содержание </a:t>
            </a:r>
            <a:r>
              <a:rPr lang="ru-RU" altLang="ru-RU" sz="1800" dirty="0" smtClean="0">
                <a:solidFill>
                  <a:prstClr val="black"/>
                </a:solidFill>
              </a:rPr>
              <a:t>деятельности службы сопровождения образовательной организации.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Правила поведения для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Правила поведения для </a:t>
            </a:r>
            <a:r>
              <a:rPr lang="ru-RU" altLang="ru-RU" sz="1800" dirty="0" smtClean="0">
                <a:solidFill>
                  <a:prstClr val="black"/>
                </a:solidFill>
              </a:rPr>
              <a:t>родителей обучающихся.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endParaRPr lang="ru-RU" sz="16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49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специальная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0005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Выписка из медицинской карты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обучающегося (отражает </a:t>
            </a:r>
            <a:r>
              <a:rPr lang="ru-RU" altLang="ru-RU" sz="1800" dirty="0">
                <a:solidFill>
                  <a:prstClr val="black"/>
                </a:solidFill>
              </a:rPr>
              <a:t>основные параметры психофизического развития ребенка и его соматического состояния).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Показатели  познавательного, личностно-эмоционального и коммуникативного развития ребенка.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Протоколы обследования </a:t>
            </a:r>
            <a:r>
              <a:rPr lang="ru-RU" altLang="ru-RU" sz="1800" dirty="0" smtClean="0">
                <a:solidFill>
                  <a:prstClr val="black"/>
                </a:solidFill>
              </a:rPr>
              <a:t>(форма </a:t>
            </a:r>
            <a:r>
              <a:rPr lang="ru-RU" altLang="ru-RU" sz="1800" dirty="0">
                <a:solidFill>
                  <a:prstClr val="black"/>
                </a:solidFill>
              </a:rPr>
              <a:t>фиксации особенностей процессуального хода взаимодействия педагога с ребенком).</a:t>
            </a: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Протоколы бесед </a:t>
            </a:r>
            <a:r>
              <a:rPr lang="ru-RU" altLang="ru-RU" sz="1800" dirty="0" smtClean="0">
                <a:solidFill>
                  <a:prstClr val="black"/>
                </a:solidFill>
              </a:rPr>
              <a:t>(оформляются </a:t>
            </a:r>
            <a:r>
              <a:rPr lang="ru-RU" altLang="ru-RU" sz="1800" dirty="0">
                <a:solidFill>
                  <a:prstClr val="black"/>
                </a:solidFill>
              </a:rPr>
              <a:t>в свободной </a:t>
            </a:r>
            <a:r>
              <a:rPr lang="ru-RU" altLang="ru-RU" sz="1800" dirty="0" smtClean="0">
                <a:solidFill>
                  <a:prstClr val="black"/>
                </a:solidFill>
              </a:rPr>
              <a:t>форме). </a:t>
            </a:r>
            <a:br>
              <a:rPr lang="ru-RU" altLang="ru-RU" sz="1800" dirty="0" smtClean="0">
                <a:solidFill>
                  <a:prstClr val="black"/>
                </a:solidFill>
              </a:rPr>
            </a:br>
            <a:r>
              <a:rPr lang="ru-RU" altLang="ru-RU" sz="1800" dirty="0" smtClean="0">
                <a:solidFill>
                  <a:prstClr val="black"/>
                </a:solidFill>
              </a:rPr>
              <a:t>Единицы </a:t>
            </a:r>
            <a:r>
              <a:rPr lang="ru-RU" altLang="ru-RU" sz="1800" dirty="0">
                <a:solidFill>
                  <a:prstClr val="black"/>
                </a:solidFill>
              </a:rPr>
              <a:t>фиксирования: поведенческие реакции, вербальное сопровождение деятельности, динамика эмоциональных </a:t>
            </a:r>
            <a:r>
              <a:rPr lang="ru-RU" altLang="ru-RU" sz="1800" dirty="0" smtClean="0">
                <a:solidFill>
                  <a:prstClr val="black"/>
                </a:solidFill>
              </a:rPr>
              <a:t>состояний.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927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организационно-методическая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0005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Хронометраж рабочего времени социального </a:t>
            </a:r>
            <a:r>
              <a:rPr lang="ru-RU" altLang="ru-RU" sz="1800" dirty="0" smtClean="0">
                <a:solidFill>
                  <a:prstClr val="black"/>
                </a:solidFill>
              </a:rPr>
              <a:t>педагога.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Дифференцированный план работы на </a:t>
            </a:r>
            <a:r>
              <a:rPr lang="ru-RU" altLang="ru-RU" sz="1800" dirty="0" smtClean="0">
                <a:solidFill>
                  <a:prstClr val="black"/>
                </a:solidFill>
              </a:rPr>
              <a:t>месяц.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График </a:t>
            </a:r>
            <a:r>
              <a:rPr lang="ru-RU" altLang="ru-RU" sz="1800" dirty="0" smtClean="0">
                <a:solidFill>
                  <a:prstClr val="black"/>
                </a:solidFill>
              </a:rPr>
              <a:t>работы.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Рабочая программа социально-педагогического сопровождения (на учебный год</a:t>
            </a:r>
            <a:r>
              <a:rPr lang="ru-RU" altLang="ru-RU" sz="1800" dirty="0" smtClean="0">
                <a:solidFill>
                  <a:prstClr val="black"/>
                </a:solidFill>
              </a:rPr>
              <a:t>).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План работы на текущий год (в соответствии с названием программы социально-педагогической деятельности</a:t>
            </a:r>
            <a:r>
              <a:rPr lang="ru-RU" altLang="ru-RU" sz="1800" dirty="0" smtClean="0">
                <a:solidFill>
                  <a:prstClr val="black"/>
                </a:solidFill>
              </a:rPr>
              <a:t>).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Журналы учета видов </a:t>
            </a:r>
            <a:r>
              <a:rPr lang="ru-RU" altLang="ru-RU" sz="1800" dirty="0" smtClean="0">
                <a:solidFill>
                  <a:prstClr val="black"/>
                </a:solidFill>
              </a:rPr>
              <a:t>работы.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Отчет и аналитическая справка/отчет по итогам </a:t>
            </a:r>
            <a:r>
              <a:rPr lang="ru-RU" altLang="ru-RU" sz="1800" dirty="0" smtClean="0">
                <a:solidFill>
                  <a:prstClr val="black"/>
                </a:solidFill>
              </a:rPr>
              <a:t>учебного года</a:t>
            </a:r>
            <a:r>
              <a:rPr lang="ru-RU" altLang="ru-RU" sz="1800" dirty="0">
                <a:solidFill>
                  <a:prstClr val="black"/>
                </a:solidFill>
              </a:rPr>
              <a:t>.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2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организационно-методическая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0005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2000" b="1" u="sng" dirty="0">
                <a:solidFill>
                  <a:prstClr val="black"/>
                </a:solidFill>
              </a:rPr>
              <a:t>Перспективный, календарный план работы на год</a:t>
            </a:r>
            <a:endParaRPr lang="ru-RU" altLang="ru-RU" sz="2000" b="1" dirty="0">
              <a:solidFill>
                <a:prstClr val="black"/>
              </a:solidFill>
            </a:endParaRPr>
          </a:p>
          <a:p>
            <a:pPr marL="228600" lvl="0" indent="-228600" algn="just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altLang="ru-RU" sz="2000" b="1" dirty="0">
                <a:solidFill>
                  <a:prstClr val="black"/>
                </a:solidFill>
              </a:rPr>
              <a:t>    </a:t>
            </a:r>
            <a:r>
              <a:rPr lang="ru-RU" altLang="ru-RU" sz="2000" dirty="0">
                <a:solidFill>
                  <a:prstClr val="black"/>
                </a:solidFill>
              </a:rPr>
              <a:t>В нём должны быть представлены те виды деятельности, которые являются основополагающими в работе социального педагога </a:t>
            </a:r>
            <a:r>
              <a:rPr lang="ru-RU" altLang="ru-RU" sz="2000" dirty="0" smtClean="0">
                <a:solidFill>
                  <a:prstClr val="black"/>
                </a:solidFill>
              </a:rPr>
              <a:t/>
            </a:r>
            <a:br>
              <a:rPr lang="ru-RU" altLang="ru-RU" sz="2000" dirty="0" smtClean="0">
                <a:solidFill>
                  <a:prstClr val="black"/>
                </a:solidFill>
              </a:rPr>
            </a:br>
            <a:r>
              <a:rPr lang="ru-RU" altLang="ru-RU" sz="2000" dirty="0" smtClean="0">
                <a:solidFill>
                  <a:prstClr val="black"/>
                </a:solidFill>
              </a:rPr>
              <a:t>в </a:t>
            </a:r>
            <a:r>
              <a:rPr lang="ru-RU" altLang="ru-RU" sz="2000" dirty="0">
                <a:solidFill>
                  <a:prstClr val="black"/>
                </a:solidFill>
              </a:rPr>
              <a:t>конкретном образовательном учреждении. </a:t>
            </a:r>
            <a:endParaRPr lang="ru-RU" altLang="ru-RU" sz="2000" dirty="0" smtClean="0">
              <a:solidFill>
                <a:prstClr val="black"/>
              </a:solidFill>
            </a:endParaRPr>
          </a:p>
          <a:p>
            <a:pPr marL="228600" lvl="0" indent="-228600" algn="just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altLang="ru-RU" sz="2000" dirty="0">
                <a:solidFill>
                  <a:prstClr val="black"/>
                </a:solidFill>
              </a:rPr>
              <a:t> </a:t>
            </a:r>
            <a:r>
              <a:rPr lang="ru-RU" altLang="ru-RU" sz="2000" dirty="0" smtClean="0">
                <a:solidFill>
                  <a:prstClr val="black"/>
                </a:solidFill>
              </a:rPr>
              <a:t>   Главная </a:t>
            </a:r>
            <a:r>
              <a:rPr lang="ru-RU" altLang="ru-RU" sz="2000" dirty="0">
                <a:solidFill>
                  <a:prstClr val="black"/>
                </a:solidFill>
              </a:rPr>
              <a:t>цель перспективного плана – </a:t>
            </a:r>
            <a:r>
              <a:rPr lang="ru-RU" altLang="ru-RU" sz="2000" b="1" i="1" dirty="0">
                <a:solidFill>
                  <a:prstClr val="black"/>
                </a:solidFill>
              </a:rPr>
              <a:t>развитие социально-педагогической деятельности, совершенствование её форм </a:t>
            </a:r>
            <a:r>
              <a:rPr lang="ru-RU" altLang="ru-RU" sz="2000" b="1" i="1" dirty="0" smtClean="0">
                <a:solidFill>
                  <a:prstClr val="black"/>
                </a:solidFill>
              </a:rPr>
              <a:t/>
            </a:r>
            <a:br>
              <a:rPr lang="ru-RU" altLang="ru-RU" sz="2000" b="1" i="1" dirty="0" smtClean="0">
                <a:solidFill>
                  <a:prstClr val="black"/>
                </a:solidFill>
              </a:rPr>
            </a:br>
            <a:r>
              <a:rPr lang="ru-RU" altLang="ru-RU" sz="2000" b="1" i="1" dirty="0" smtClean="0">
                <a:solidFill>
                  <a:prstClr val="black"/>
                </a:solidFill>
              </a:rPr>
              <a:t>и </a:t>
            </a:r>
            <a:r>
              <a:rPr lang="ru-RU" altLang="ru-RU" sz="2000" b="1" i="1" dirty="0">
                <a:solidFill>
                  <a:prstClr val="black"/>
                </a:solidFill>
              </a:rPr>
              <a:t>методов, повышение эффективности и результативности</a:t>
            </a:r>
            <a:r>
              <a:rPr lang="ru-RU" altLang="ru-RU" sz="2000" dirty="0">
                <a:solidFill>
                  <a:prstClr val="black"/>
                </a:solidFill>
              </a:rPr>
              <a:t>.</a:t>
            </a:r>
          </a:p>
          <a:p>
            <a:pPr marL="228600" lvl="0" indent="-22860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 </a:t>
            </a: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9143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план работы социального педагога на 2025/2026 учебный год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r>
              <a:rPr lang="ru-RU" altLang="ru-RU" sz="1600" b="1" i="1" dirty="0">
                <a:solidFill>
                  <a:prstClr val="black"/>
                </a:solidFill>
              </a:rPr>
              <a:t>Цели и </a:t>
            </a:r>
            <a:r>
              <a:rPr lang="ru-RU" altLang="ru-RU" sz="1600" b="1" i="1" dirty="0" smtClean="0">
                <a:solidFill>
                  <a:prstClr val="black"/>
                </a:solidFill>
              </a:rPr>
              <a:t>задачи (например):</a:t>
            </a:r>
            <a:r>
              <a:rPr lang="ru-RU" altLang="ru-RU" sz="1600" b="1" dirty="0">
                <a:solidFill>
                  <a:prstClr val="black"/>
                </a:solidFill>
              </a:rPr>
              <a:t> </a:t>
            </a:r>
            <a:endParaRPr lang="ru-RU" altLang="ru-RU" sz="1600" dirty="0">
              <a:solidFill>
                <a:prstClr val="black"/>
              </a:solidFill>
            </a:endParaRP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Оказание ребёнку комплексной помощи в саморазвитии и самореализации в процессе восприятия мира и адаптации в нём.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Создание благоприятных условий для развития личности ребёнка (физического, социального, духовно-нравственного, интеллектуального).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Создание психологического комфорта и безопасности детей в школе, семье. Защита ребёнка в его жизненном пространстве.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Диагностика проблем учащихся школы.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Социально-информационная помощь, направленная на обеспечение детей информацией по вопросам социальной защиты.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Социально-бытовая помощь, содействующая улучшению бытовых условий детей, проживающих в семьях группы риска.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Воспитание уважения к закону, нормам коллективной жизни.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Способствование пропаганде здорового образа жизни среди учащихся школы.</a:t>
            </a:r>
          </a:p>
          <a:p>
            <a:pPr marL="228600" lvl="0" indent="-22860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altLang="ru-RU" sz="1400" dirty="0">
                <a:solidFill>
                  <a:prstClr val="black"/>
                </a:solidFill>
              </a:rPr>
              <a:t>Развитие гражданской и социальной ответственности как важнейших черт личности, проявляющихся в заботе о благополучии своей страны.</a:t>
            </a: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115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9143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план работы социального педагога на 2025/2026 учебный год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lvl="0" defTabSz="685800" fontAlgn="base">
              <a:lnSpc>
                <a:spcPct val="120000"/>
              </a:lnSpc>
              <a:spcAft>
                <a:spcPct val="0"/>
              </a:spcAft>
              <a:buClr>
                <a:srgbClr val="B71E42"/>
              </a:buClr>
              <a:buSzPct val="100000"/>
              <a:defRPr/>
            </a:pPr>
            <a:r>
              <a:rPr lang="ru-RU" altLang="ru-RU" sz="1600" b="1" i="1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Структура Плана: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Диагностическая </a:t>
            </a:r>
            <a:r>
              <a:rPr lang="ru-RU" sz="2000" i="1" dirty="0">
                <a:solidFill>
                  <a:prstClr val="black"/>
                </a:solidFill>
              </a:rPr>
              <a:t>(цель: выявить…)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Координационная </a:t>
            </a:r>
            <a:r>
              <a:rPr lang="ru-RU" sz="2000" i="1" dirty="0">
                <a:solidFill>
                  <a:prstClr val="black"/>
                </a:solidFill>
              </a:rPr>
              <a:t>(цель: координация деятельности педагогов образовательной организации)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Информационно-просветительская </a:t>
            </a:r>
            <a:r>
              <a:rPr lang="ru-RU" sz="2000" i="1" dirty="0">
                <a:solidFill>
                  <a:prstClr val="black"/>
                </a:solidFill>
              </a:rPr>
              <a:t>(цель: предоставление информации и просвещение по правовым вопросам)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Профилактическая </a:t>
            </a:r>
            <a:r>
              <a:rPr lang="ru-RU" sz="2000" i="1" dirty="0">
                <a:solidFill>
                  <a:prstClr val="black"/>
                </a:solidFill>
              </a:rPr>
              <a:t>(цель: профилактика правонарушений)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Защитно-охранная </a:t>
            </a:r>
            <a:r>
              <a:rPr lang="ru-RU" sz="2000" i="1" dirty="0">
                <a:solidFill>
                  <a:prstClr val="black"/>
                </a:solidFill>
              </a:rPr>
              <a:t>(защита и охрана прав и интересов ребенка)</a:t>
            </a:r>
          </a:p>
          <a:p>
            <a:pPr marL="228600" lvl="0" indent="-228600" algn="just" defTabSz="685800" fontAlgn="base">
              <a:lnSpc>
                <a:spcPct val="100000"/>
              </a:lnSpc>
              <a:spcAft>
                <a:spcPct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prstClr val="black"/>
                </a:solidFill>
              </a:rPr>
              <a:t>Методическая работа </a:t>
            </a: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8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9143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план работы социального педагога на 2025/2026 учебный год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r>
              <a:rPr lang="ru-RU" sz="2000" b="1" cap="all" dirty="0" smtClean="0">
                <a:solidFill>
                  <a:prstClr val="black"/>
                </a:solidFill>
              </a:rPr>
              <a:t>ПРИМЕР</a:t>
            </a:r>
            <a:endParaRPr lang="ru-RU" sz="2000" b="1" cap="all" dirty="0">
              <a:solidFill>
                <a:prstClr val="black"/>
              </a:solidFill>
            </a:endParaRPr>
          </a:p>
          <a:p>
            <a:pPr lvl="0" defTabSz="685800" fontAlgn="base">
              <a:lnSpc>
                <a:spcPct val="120000"/>
              </a:lnSpc>
              <a:spcAft>
                <a:spcPct val="0"/>
              </a:spcAft>
              <a:buClr>
                <a:srgbClr val="B71E42"/>
              </a:buClr>
              <a:buSzPct val="100000"/>
              <a:defRPr/>
            </a:pPr>
            <a:r>
              <a:rPr lang="ru-RU" altLang="ru-RU" sz="1600" b="1" i="1" dirty="0" smtClean="0">
                <a:solidFill>
                  <a:prstClr val="black"/>
                </a:solidFill>
              </a:rPr>
              <a:t> </a:t>
            </a:r>
            <a:endParaRPr lang="ru-RU" sz="2000" dirty="0">
              <a:solidFill>
                <a:prstClr val="black"/>
              </a:solidFill>
            </a:endParaRP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925" y="2103438"/>
            <a:ext cx="8496300" cy="39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81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5"/>
            <a:ext cx="8629650" cy="11811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Профессиональные функции социального педагога </a:t>
            </a:r>
            <a:br>
              <a:rPr lang="ru-RU" sz="2800" b="1" cap="all" dirty="0" smtClean="0">
                <a:solidFill>
                  <a:prstClr val="black"/>
                </a:solidFill>
              </a:rPr>
            </a:br>
            <a:r>
              <a:rPr lang="ru-RU" sz="2800" b="1" cap="all" dirty="0" smtClean="0">
                <a:solidFill>
                  <a:prstClr val="black"/>
                </a:solidFill>
              </a:rPr>
              <a:t>в соответствии с </a:t>
            </a:r>
            <a:r>
              <a:rPr lang="ru-RU" sz="2800" b="1" cap="all" dirty="0" err="1" smtClean="0">
                <a:solidFill>
                  <a:prstClr val="black"/>
                </a:solidFill>
              </a:rPr>
              <a:t>профстандартом</a:t>
            </a:r>
            <a:r>
              <a:rPr lang="ru-RU" sz="2800" b="1" cap="all" dirty="0" smtClean="0">
                <a:solidFill>
                  <a:prstClr val="black"/>
                </a:solidFill>
              </a:rPr>
              <a:t>  </a:t>
            </a:r>
            <a:br>
              <a:rPr lang="ru-RU" sz="2800" b="1" cap="all" dirty="0" smtClean="0">
                <a:solidFill>
                  <a:prstClr val="black"/>
                </a:solidFill>
              </a:rPr>
            </a:br>
            <a:r>
              <a:rPr lang="ru-RU" sz="1800" b="1" cap="all" dirty="0" smtClean="0">
                <a:solidFill>
                  <a:prstClr val="black"/>
                </a:solidFill>
              </a:rPr>
              <a:t>(утвержден приказом Министерства труда  и социальной защиты РФ </a:t>
            </a:r>
            <a:br>
              <a:rPr lang="ru-RU" sz="1800" b="1" cap="all" dirty="0" smtClean="0">
                <a:solidFill>
                  <a:prstClr val="black"/>
                </a:solidFill>
              </a:rPr>
            </a:br>
            <a:r>
              <a:rPr lang="ru-RU" sz="1800" b="1" cap="all" dirty="0" smtClean="0">
                <a:solidFill>
                  <a:prstClr val="black"/>
                </a:solidFill>
              </a:rPr>
              <a:t>от 30.01.2023 № 53н)</a:t>
            </a: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2000250"/>
            <a:ext cx="8629650" cy="43815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algn="just"/>
            <a:r>
              <a:rPr lang="ru-RU" dirty="0" smtClean="0"/>
              <a:t>Социальное сопровождение и социальная адаптация обучающихся: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Проектирование программ и моделей социально-педагогической поддержки, социального воспитания </a:t>
            </a:r>
            <a:br>
              <a:rPr lang="ru-RU" dirty="0" smtClean="0"/>
            </a:br>
            <a:r>
              <a:rPr lang="ru-RU" dirty="0" smtClean="0"/>
              <a:t>и адаптации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Организация социально-педагогической поддержки, социального воспитания и адаптации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Организационно-методическое обеспечение социально-педагогической поддержки, социального воспитания               и адаптации обучающихся.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50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организационно-методическая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r>
              <a:rPr lang="ru-RU" sz="2000" b="1" cap="all" dirty="0" smtClean="0">
                <a:solidFill>
                  <a:prstClr val="black"/>
                </a:solidFill>
              </a:rPr>
              <a:t> </a:t>
            </a:r>
            <a:r>
              <a:rPr lang="ru-RU" altLang="ru-RU" sz="1800" b="1" dirty="0" smtClean="0">
                <a:solidFill>
                  <a:prstClr val="black"/>
                </a:solidFill>
              </a:rPr>
              <a:t>Документация</a:t>
            </a:r>
            <a:r>
              <a:rPr lang="ru-RU" altLang="ru-RU" sz="1800" dirty="0">
                <a:solidFill>
                  <a:prstClr val="black"/>
                </a:solidFill>
              </a:rPr>
              <a:t>: 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 учету правонарушений, </a:t>
            </a:r>
            <a:r>
              <a:rPr lang="ru-RU" altLang="ru-RU" sz="1800" dirty="0" smtClean="0">
                <a:solidFill>
                  <a:prstClr val="black"/>
                </a:solidFill>
              </a:rPr>
              <a:t>отклонений поведения обучающихся;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 учету конфликтов среди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 </a:t>
            </a:r>
            <a:r>
              <a:rPr lang="ru-RU" altLang="ru-RU" sz="1800" dirty="0">
                <a:solidFill>
                  <a:prstClr val="black"/>
                </a:solidFill>
              </a:rPr>
              <a:t>в коллективе; 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 освоению индивидуальных образовательных маршрутов детьми, стоящими на внутришкольном </a:t>
            </a:r>
            <a:r>
              <a:rPr lang="ru-RU" altLang="ru-RU" sz="1800" dirty="0" smtClean="0">
                <a:solidFill>
                  <a:prstClr val="black"/>
                </a:solidFill>
              </a:rPr>
              <a:t>учете; 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по контролю за движением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документация по вопросам опеки и попечительства;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документация по защите прав ребенка в органах ОМВД и судебных органах;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учет обращений </a:t>
            </a:r>
            <a:r>
              <a:rPr lang="ru-RU" altLang="ru-RU" sz="1800" dirty="0" smtClean="0">
                <a:solidFill>
                  <a:prstClr val="black"/>
                </a:solidFill>
              </a:rPr>
              <a:t>родителей/законных представителей обучающихся, </a:t>
            </a:r>
            <a:r>
              <a:rPr lang="ru-RU" altLang="ru-RU" sz="1800" dirty="0">
                <a:solidFill>
                  <a:prstClr val="black"/>
                </a:solidFill>
              </a:rPr>
              <a:t>учителей,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 </a:t>
            </a:r>
            <a:r>
              <a:rPr lang="ru-RU" altLang="ru-RU" sz="1800" dirty="0">
                <a:solidFill>
                  <a:prstClr val="black"/>
                </a:solidFill>
              </a:rPr>
              <a:t>и разрешение поставленных ими проблем;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учет мер по социальной защите детей из социально-неблагополучных </a:t>
            </a:r>
            <a:r>
              <a:rPr lang="ru-RU" altLang="ru-RU" sz="1800" dirty="0" smtClean="0">
                <a:solidFill>
                  <a:prstClr val="black"/>
                </a:solidFill>
              </a:rPr>
              <a:t>семей;</a:t>
            </a:r>
            <a:r>
              <a:rPr lang="ru-RU" altLang="ru-RU" sz="1800" b="1" i="1" dirty="0" smtClean="0">
                <a:solidFill>
                  <a:prstClr val="black"/>
                </a:solidFill>
              </a:rPr>
              <a:t> </a:t>
            </a:r>
            <a:endParaRPr lang="ru-RU" sz="1800" dirty="0">
              <a:solidFill>
                <a:prstClr val="black"/>
              </a:solidFill>
            </a:endParaRP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346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организационно-методическая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800" b="1" cap="all" dirty="0" smtClean="0">
                <a:solidFill>
                  <a:prstClr val="black"/>
                </a:solidFill>
              </a:rPr>
              <a:t> </a:t>
            </a:r>
            <a:r>
              <a:rPr lang="ru-RU" sz="1800" b="1" cap="all" dirty="0" smtClean="0">
                <a:solidFill>
                  <a:prstClr val="black"/>
                </a:solidFill>
              </a:rPr>
              <a:t> </a:t>
            </a:r>
            <a:r>
              <a:rPr lang="ru-RU" altLang="ru-RU" sz="1800" b="1" dirty="0" smtClean="0">
                <a:solidFill>
                  <a:prstClr val="black"/>
                </a:solidFill>
              </a:rPr>
              <a:t>Документация</a:t>
            </a:r>
            <a:r>
              <a:rPr lang="ru-RU" altLang="ru-RU" sz="1800" dirty="0">
                <a:solidFill>
                  <a:prstClr val="black"/>
                </a:solidFill>
              </a:rPr>
              <a:t>: 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данные по изучению социального состава семей, социального портрета ученика, класса, школы, социальных ожиданий родителей,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обучающихся, </a:t>
            </a:r>
            <a:r>
              <a:rPr lang="ru-RU" altLang="ru-RU" sz="1800" dirty="0">
                <a:solidFill>
                  <a:prstClr val="black"/>
                </a:solidFill>
              </a:rPr>
              <a:t>педагогов, как </a:t>
            </a:r>
            <a:r>
              <a:rPr lang="ru-RU" altLang="ru-RU" sz="1800" dirty="0" smtClean="0">
                <a:solidFill>
                  <a:prstClr val="black"/>
                </a:solidFill>
              </a:rPr>
              <a:t>участников образовательных отношений;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методические рекомендации для </a:t>
            </a:r>
            <a:r>
              <a:rPr lang="ru-RU" altLang="ru-RU" sz="1800" dirty="0" smtClean="0">
                <a:solidFill>
                  <a:prstClr val="black"/>
                </a:solidFill>
              </a:rPr>
              <a:t>родителей/законных представителей обучающихся;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методические рекомендации для классных руководителей, </a:t>
            </a:r>
            <a:r>
              <a:rPr lang="ru-RU" altLang="ru-RU" sz="1800" dirty="0" smtClean="0">
                <a:solidFill>
                  <a:prstClr val="black"/>
                </a:solidFill>
              </a:rPr>
              <a:t>учителей по </a:t>
            </a:r>
            <a:r>
              <a:rPr lang="ru-RU" altLang="ru-RU" sz="1800" dirty="0">
                <a:solidFill>
                  <a:prstClr val="black"/>
                </a:solidFill>
              </a:rPr>
              <a:t>решению проблем социальной жизни ребенка и снятию конфликтов </a:t>
            </a:r>
            <a:r>
              <a:rPr lang="ru-RU" altLang="ru-RU" sz="1800" dirty="0" smtClean="0">
                <a:solidFill>
                  <a:prstClr val="black"/>
                </a:solidFill>
              </a:rPr>
              <a:t>в </a:t>
            </a:r>
            <a:r>
              <a:rPr lang="ru-RU" altLang="ru-RU" sz="1800" dirty="0">
                <a:solidFill>
                  <a:prstClr val="black"/>
                </a:solidFill>
              </a:rPr>
              <a:t>межличностных отношениях;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планы совместной работы социального педагога школы с учреждениями системы профилактики (КДН, инспекторами ПДН, участковым инспектором </a:t>
            </a:r>
            <a:r>
              <a:rPr lang="ru-RU" altLang="ru-RU" sz="1800" dirty="0" smtClean="0">
                <a:solidFill>
                  <a:prstClr val="black"/>
                </a:solidFill>
              </a:rPr>
              <a:t>и </a:t>
            </a:r>
            <a:r>
              <a:rPr lang="ru-RU" altLang="ru-RU" sz="1800" dirty="0">
                <a:solidFill>
                  <a:prstClr val="black"/>
                </a:solidFill>
              </a:rPr>
              <a:t>др.);</a:t>
            </a:r>
          </a:p>
          <a:p>
            <a:pPr marL="228600"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карты индивидуального социально-психологического сопровождения учащихся, состоящих на учете в ПДН, КДН, </a:t>
            </a:r>
            <a:r>
              <a:rPr lang="ru-RU" altLang="ru-RU" sz="1800" dirty="0" smtClean="0">
                <a:solidFill>
                  <a:prstClr val="black"/>
                </a:solidFill>
              </a:rPr>
              <a:t>ВШУ  </a:t>
            </a:r>
            <a:r>
              <a:rPr lang="ru-RU" altLang="ru-RU" sz="1800" dirty="0">
                <a:solidFill>
                  <a:prstClr val="black"/>
                </a:solidFill>
              </a:rPr>
              <a:t>с характеристикой.</a:t>
            </a: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0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28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>
                <a:solidFill>
                  <a:prstClr val="black"/>
                </a:solidFill>
              </a:rPr>
              <a:t>  </a:t>
            </a:r>
            <a:r>
              <a:rPr lang="ru-RU" sz="2800" b="1" cap="all" dirty="0" smtClean="0">
                <a:solidFill>
                  <a:prstClr val="black"/>
                </a:solidFill>
              </a:rPr>
              <a:t>организационно-методическая документация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628775"/>
            <a:ext cx="8629649" cy="46291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800" b="1" cap="all" dirty="0" smtClean="0">
                <a:solidFill>
                  <a:prstClr val="black"/>
                </a:solidFill>
              </a:rPr>
              <a:t> </a:t>
            </a:r>
            <a:r>
              <a:rPr lang="ru-RU" sz="1800" b="1" cap="all" dirty="0" smtClean="0">
                <a:solidFill>
                  <a:prstClr val="black"/>
                </a:solidFill>
              </a:rPr>
              <a:t> </a:t>
            </a:r>
            <a:r>
              <a:rPr lang="ru-RU" altLang="ru-RU" sz="1800" b="1" dirty="0" smtClean="0">
                <a:solidFill>
                  <a:prstClr val="black"/>
                </a:solidFill>
              </a:rPr>
              <a:t> </a:t>
            </a:r>
            <a:r>
              <a:rPr lang="ru-RU" altLang="ru-RU" sz="1800" b="1" dirty="0">
                <a:solidFill>
                  <a:prstClr val="black"/>
                </a:solidFill>
              </a:rPr>
              <a:t>Списки: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prstClr val="black"/>
                </a:solidFill>
              </a:rPr>
              <a:t>обучающихся, </a:t>
            </a:r>
            <a:r>
              <a:rPr lang="ru-RU" altLang="ru-RU" sz="1800" dirty="0">
                <a:solidFill>
                  <a:prstClr val="black"/>
                </a:solidFill>
              </a:rPr>
              <a:t>состоящих на учете в ПДН, КДН;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prstClr val="black"/>
                </a:solidFill>
              </a:rPr>
              <a:t>обучающихся, </a:t>
            </a:r>
            <a:r>
              <a:rPr lang="ru-RU" altLang="ru-RU" sz="1800" dirty="0">
                <a:solidFill>
                  <a:prstClr val="black"/>
                </a:solidFill>
              </a:rPr>
              <a:t>состоящих на внутришкольном учете;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неблагополучных семей, состоящих на учете в ПДН, КДН;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неблагополучных семей, состоящих на внутришкольном учете; 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детей-инвалидов ОУ, детей с ОВЗ;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детей из семей участников СВО;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родителей-инвалидов </a:t>
            </a:r>
            <a:r>
              <a:rPr lang="ru-RU" altLang="ru-RU" sz="1800" dirty="0" smtClean="0">
                <a:solidFill>
                  <a:prstClr val="black"/>
                </a:solidFill>
              </a:rPr>
              <a:t>обучающихся </a:t>
            </a:r>
            <a:r>
              <a:rPr lang="ru-RU" altLang="ru-RU" sz="1800" dirty="0">
                <a:solidFill>
                  <a:prstClr val="black"/>
                </a:solidFill>
              </a:rPr>
              <a:t>ОУ;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 smtClean="0">
                <a:solidFill>
                  <a:prstClr val="black"/>
                </a:solidFill>
              </a:rPr>
              <a:t>детей-сирот и детей, оставшихся без попечения родителей, находящихся под опекой;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многодетных </a:t>
            </a:r>
            <a:r>
              <a:rPr lang="ru-RU" altLang="ru-RU" sz="1800" dirty="0" smtClean="0">
                <a:solidFill>
                  <a:prstClr val="black"/>
                </a:solidFill>
              </a:rPr>
              <a:t>семей;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малообеспеченных семей;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неполных </a:t>
            </a:r>
            <a:r>
              <a:rPr lang="ru-RU" altLang="ru-RU" sz="1800" dirty="0" smtClean="0">
                <a:solidFill>
                  <a:prstClr val="black"/>
                </a:solidFill>
              </a:rPr>
              <a:t>семей;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безработных семей;</a:t>
            </a:r>
          </a:p>
          <a:p>
            <a:pPr lvl="0" indent="-22860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ru-RU" altLang="ru-RU" sz="1800" dirty="0">
                <a:solidFill>
                  <a:prstClr val="black"/>
                </a:solidFill>
              </a:rPr>
              <a:t>учащихся из семей беженцев и </a:t>
            </a:r>
            <a:r>
              <a:rPr lang="ru-RU" altLang="ru-RU" sz="1800" dirty="0" smtClean="0">
                <a:solidFill>
                  <a:prstClr val="black"/>
                </a:solidFill>
              </a:rPr>
              <a:t>переселенцев. </a:t>
            </a:r>
            <a:endParaRPr lang="ru-RU" altLang="ru-RU" sz="1800" dirty="0">
              <a:solidFill>
                <a:prstClr val="black"/>
              </a:solidFill>
            </a:endParaRPr>
          </a:p>
          <a:p>
            <a:pPr lvl="0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lvl="0" algn="l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marL="228600" lvl="0" indent="-228600" defTabSz="685800">
              <a:lnSpc>
                <a:spcPct val="120000"/>
              </a:lnSpc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400" dirty="0">
              <a:solidFill>
                <a:prstClr val="black"/>
              </a:solidFill>
            </a:endParaRPr>
          </a:p>
          <a:p>
            <a:pPr lvl="0" algn="just" defTabSz="685800">
              <a:lnSpc>
                <a:spcPct val="120000"/>
              </a:lnSpc>
              <a:spcBef>
                <a:spcPts val="0"/>
              </a:spcBef>
              <a:buClr>
                <a:srgbClr val="B71E42"/>
              </a:buClr>
              <a:buSzPct val="100000"/>
              <a:defRPr/>
            </a:pPr>
            <a:endParaRPr lang="ru-RU" altLang="ru-RU" sz="1800" dirty="0">
              <a:solidFill>
                <a:prstClr val="black"/>
              </a:solidFill>
            </a:endParaRP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98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2575" y="742950"/>
            <a:ext cx="8696325" cy="53625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ru-RU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197" y="815975"/>
            <a:ext cx="1431928" cy="1536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558" y="2633663"/>
            <a:ext cx="1428378" cy="31908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3949" y="2819347"/>
            <a:ext cx="3686175" cy="121930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5197" y="4459165"/>
            <a:ext cx="1520518" cy="301173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5345" y="4441098"/>
            <a:ext cx="4115157" cy="126198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0087" y="1154112"/>
            <a:ext cx="3676207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428625"/>
            <a:ext cx="8629650" cy="7810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Основные Трудовые </a:t>
            </a:r>
            <a:r>
              <a:rPr lang="ru-RU" sz="2800" b="1" cap="all" dirty="0" smtClean="0">
                <a:solidFill>
                  <a:prstClr val="black"/>
                </a:solidFill>
              </a:rPr>
              <a:t>действия социального педагога согласно </a:t>
            </a:r>
            <a:r>
              <a:rPr lang="ru-RU" sz="2800" b="1" cap="all" dirty="0" err="1" smtClean="0">
                <a:solidFill>
                  <a:prstClr val="black"/>
                </a:solidFill>
              </a:rPr>
              <a:t>профстандарту</a:t>
            </a:r>
            <a:r>
              <a:rPr lang="ru-RU" sz="2800" b="1" cap="all" dirty="0" smtClean="0">
                <a:solidFill>
                  <a:prstClr val="black"/>
                </a:solidFill>
              </a:rPr>
              <a:t>: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571625"/>
            <a:ext cx="8629650" cy="481012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Анализ жизненных ситуаций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Разработка мер социально-педагогической поддержки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Проектирование и реализация программ формирования у обучающихся социальной компетентности, социокультурного опыта.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Разработка и организация мер социально-педагогического сопровождения обучающихся, в том числе, находящихся в трудной жизненной ситуации.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Профилактическая работа с обучающимися группы социального риска.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Разработка мер профилактики социальных девиаций среди обучающихся. Организация социальной реабилитации обучающихся, проявивших девиантное поведение.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Обеспечение досуговой занятости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Планирование и организация совместной деятельности с институтами социализации в целях обеспечения позитивной социализации обучающихся.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Разработка методических материалов и консультирование участников образовательных отношений.</a:t>
            </a:r>
          </a:p>
          <a:p>
            <a:pPr marL="457200" indent="-457200" algn="just">
              <a:buAutoNum type="arabicPeriod"/>
            </a:pPr>
            <a:endParaRPr lang="ru-RU" dirty="0" smtClean="0"/>
          </a:p>
          <a:p>
            <a:pPr marL="457200" indent="-457200" algn="l">
              <a:buAutoNum type="arabicPeriod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42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428624"/>
            <a:ext cx="8629650" cy="10572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Цель деятельности социального педагога в соответствии с федеральным государственным образовательным стандартом 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24575" y="2105025"/>
            <a:ext cx="4229100" cy="39909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l">
              <a:buAutoNum type="arabicPeriod"/>
            </a:pPr>
            <a:r>
              <a:rPr lang="ru-RU" dirty="0" smtClean="0"/>
              <a:t> Создание благоприятных условий для развития личности ребенка (физического, социального, духовно-нравственного, интеллектуального).</a:t>
            </a:r>
          </a:p>
          <a:p>
            <a:pPr marL="457200" indent="-457200" algn="l">
              <a:buAutoNum type="arabicPeriod"/>
            </a:pPr>
            <a:r>
              <a:rPr lang="ru-RU" dirty="0" smtClean="0"/>
              <a:t>Оказание ребенку комплексной помощи в саморазвитии и самореализации в процессе восприятия мира и адаптации в нем.</a:t>
            </a:r>
          </a:p>
          <a:p>
            <a:pPr marL="457200" indent="-457200" algn="l">
              <a:buAutoNum type="arabicPeriod"/>
            </a:pPr>
            <a:r>
              <a:rPr lang="ru-RU" dirty="0" smtClean="0"/>
              <a:t>Защита ребенка в его жизненном пространстве.</a:t>
            </a:r>
          </a:p>
          <a:p>
            <a:pPr marL="457200" indent="-457200" algn="just">
              <a:buAutoNum type="arabicPeriod"/>
            </a:pPr>
            <a:endParaRPr lang="ru-RU" dirty="0" smtClean="0"/>
          </a:p>
          <a:p>
            <a:pPr marL="457200" indent="-457200" algn="l">
              <a:buAutoNum type="arabicPeriod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025" y="2105025"/>
            <a:ext cx="4367212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2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428624"/>
            <a:ext cx="8629650" cy="11715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Задачи, решаемые в ходе социально-педагогического сопровождения, в соответствии с федеральным государственным образовательным стандартом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2000250"/>
            <a:ext cx="8629650" cy="43815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Систематически отслеживать социально-педагогический статус обучающегося.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Формировать у обучающихся способность к самопознанию, саморазвитию и самоопределению.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Создать специальные социально-психологические условия для оказания помощи детям, имеющим проблемы в обучении.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05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Основные функции социального педагога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2000250"/>
            <a:ext cx="5676899" cy="290512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Аналитико-диагностическая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Информационно-просветительская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Защитно-охранная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Профилактическая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Координационная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13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Аналитико-диагностическая функция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438276"/>
            <a:ext cx="8629649" cy="291465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Изучение и оценка особенностей социальной среды ОУ, семейного воспитания и социального окружения детей и подростков, требующих особого внимания.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Выявление личных особенностей обучающегося, его «проблемного поля».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Установление причин неадекватного поведения детей </a:t>
            </a:r>
            <a:br>
              <a:rPr lang="ru-RU" dirty="0" smtClean="0"/>
            </a:br>
            <a:r>
              <a:rPr lang="ru-RU" dirty="0" smtClean="0"/>
              <a:t>и подростков, причин социального неблагополучия их семей.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Содействие выявлению особо одаренных детей.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Выявление обучающихся с эмоциональными и интеллектуальными задержками в развитии.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9100" y="4572003"/>
            <a:ext cx="8515350" cy="20313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Проведение социальной паспортизации классов, образовательной организации.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Изучение и анализ культурно-бытовых отношений в семьях обучающихся.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Изучение и анализ морально-психологического фона образовательной организации.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Социально-педагогическая диагностика с целью выявления личностных проблем. обучающихся и их семей.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9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Информационно-просветительская функция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704976"/>
            <a:ext cx="8629649" cy="20954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Разъяснение и информирование родителей обучающихся и педагогический персонал образовательной организации об особенностях развития детей и подростков.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Формирование устойчивой потребности в обеспечении своего здоровья и здоровья детей, мотивация ЗОЖ.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3375" y="4476750"/>
            <a:ext cx="8582025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мероприятий по правовым нормам поведения и профилактике вредных привычек.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Участие в тематических классных собраниях.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Проведение тематических классных часов.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Индивидуальные беседы, консультации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01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4025" y="561976"/>
            <a:ext cx="8629650" cy="65722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prstClr val="black"/>
                </a:solidFill>
              </a:rPr>
              <a:t>Защитно-охранная функция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6" y="1704976"/>
            <a:ext cx="8629649" cy="20954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l" defTabSz="685800">
              <a:lnSpc>
                <a:spcPct val="120000"/>
              </a:lnSpc>
              <a:buClr>
                <a:srgbClr val="B71E42"/>
              </a:buClr>
              <a:buSzPct val="100000"/>
              <a:defRPr/>
            </a:pPr>
            <a:r>
              <a:rPr lang="ru-RU" sz="1100" b="1" cap="all" dirty="0" smtClean="0">
                <a:solidFill>
                  <a:prstClr val="black"/>
                </a:solidFill>
              </a:rPr>
              <a:t> </a:t>
            </a:r>
            <a:endParaRPr lang="ru-RU" sz="1100" b="1" cap="all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r>
              <a:rPr lang="ru-RU" dirty="0" smtClean="0"/>
              <a:t>Правовое просвещение детей и подростков и их родителей.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Взаимодействие </a:t>
            </a:r>
            <a:r>
              <a:rPr lang="ru-RU" dirty="0"/>
              <a:t>с органами правопорядка, социальной защиты и </a:t>
            </a:r>
            <a:r>
              <a:rPr lang="ru-RU" dirty="0" smtClean="0"/>
              <a:t>помощи.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962" y="-933450"/>
            <a:ext cx="4262438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6225" y="4152900"/>
            <a:ext cx="8667750" cy="23083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Выявление и поддержка обучающихся, нуждающихся в социальной защите (дети-инвалиды, одаренные дети), опеке, попечительстве.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Защита прав и законных интересов обучающихся (особенно находящихся в ТЖС) в различных инстанциях (педсовет, Совет по профилактике правонарушений, КДН и ЗП, суд, прокуратура и пр.).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Защита и индивидуальная работа с обучающимися, подвергшимися различным видам насилия или агрессии со стороны взрослых.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42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698</TotalTime>
  <Words>1288</Words>
  <Application>Microsoft Office PowerPoint</Application>
  <PresentationFormat>Широкоэкранный</PresentationFormat>
  <Paragraphs>191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Theme</vt:lpstr>
      <vt:lpstr> Социально-педагогическое сопровождение образовательного процесса в ОУ </vt:lpstr>
      <vt:lpstr>Профессиональные функции социального педагога  в соответствии с профстандартом   (утвержден приказом Министерства труда  и социальной защиты РФ  от 30.01.2023 № 53н)</vt:lpstr>
      <vt:lpstr>Основные Трудовые действия социального педагога согласно профстандарту: </vt:lpstr>
      <vt:lpstr>Цель деятельности социального педагога в соответствии с федеральным государственным образовательным стандартом  </vt:lpstr>
      <vt:lpstr>Задачи, решаемые в ходе социально-педагогического сопровождения, в соответствии с федеральным государственным образовательным стандартом</vt:lpstr>
      <vt:lpstr>Основные функции социального педагога</vt:lpstr>
      <vt:lpstr>Аналитико-диагностическая функция </vt:lpstr>
      <vt:lpstr>Информационно-просветительская функция </vt:lpstr>
      <vt:lpstr>Защитно-охранная функция </vt:lpstr>
      <vt:lpstr>профилактическая функция </vt:lpstr>
      <vt:lpstr>координационная функция </vt:lpstr>
      <vt:lpstr> Документация,  регламентирующая и обеспечивающая деятельность социального педагога </vt:lpstr>
      <vt:lpstr>  Локальные акты образовательной организации </vt:lpstr>
      <vt:lpstr>  специальная документация</vt:lpstr>
      <vt:lpstr>  организационно-методическая документация</vt:lpstr>
      <vt:lpstr>  организационно-методическая документация</vt:lpstr>
      <vt:lpstr>  план работы социального педагога на 2025/2026 учебный год</vt:lpstr>
      <vt:lpstr>  план работы социального педагога на 2025/2026 учебный год</vt:lpstr>
      <vt:lpstr>  план работы социального педагога на 2025/2026 учебный год</vt:lpstr>
      <vt:lpstr>  организационно-методическая документация</vt:lpstr>
      <vt:lpstr>  организационно-методическая документация</vt:lpstr>
      <vt:lpstr>  организационно-методическая документация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Социально-педагогическое сопровождение образовательного процесса в ОУ </dc:title>
  <dc:creator>user</dc:creator>
  <cp:lastModifiedBy>user</cp:lastModifiedBy>
  <cp:revision>61</cp:revision>
  <dcterms:created xsi:type="dcterms:W3CDTF">2025-01-22T09:52:05Z</dcterms:created>
  <dcterms:modified xsi:type="dcterms:W3CDTF">2025-09-19T11:12:24Z</dcterms:modified>
</cp:coreProperties>
</file>