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70" r:id="rId4"/>
    <p:sldId id="269" r:id="rId5"/>
    <p:sldId id="271" r:id="rId6"/>
    <p:sldId id="272" r:id="rId7"/>
    <p:sldId id="256" r:id="rId8"/>
    <p:sldId id="258" r:id="rId9"/>
    <p:sldId id="259" r:id="rId10"/>
    <p:sldId id="260" r:id="rId11"/>
    <p:sldId id="261" r:id="rId12"/>
    <p:sldId id="273" r:id="rId13"/>
    <p:sldId id="275" r:id="rId14"/>
    <p:sldId id="276" r:id="rId15"/>
    <p:sldId id="262" r:id="rId16"/>
    <p:sldId id="274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63" r:id="rId25"/>
    <p:sldId id="284" r:id="rId26"/>
    <p:sldId id="286" r:id="rId27"/>
    <p:sldId id="266" r:id="rId28"/>
    <p:sldId id="264" r:id="rId29"/>
    <p:sldId id="265" r:id="rId30"/>
    <p:sldId id="26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Sheet1!$A$4:$A$14</c:f>
              <c:strCache>
                <c:ptCount val="11"/>
                <c:pt idx="0">
                  <c:v>уборка вещей, мытье посуды, домашние обязанности</c:v>
                </c:pt>
                <c:pt idx="1">
                  <c:v>приготовление уроков</c:v>
                </c:pt>
                <c:pt idx="2">
                  <c:v> успеваемость, замечания</c:v>
                </c:pt>
                <c:pt idx="3">
                  <c:v>отношение с братьями и сестрами, другими членами семьи</c:v>
                </c:pt>
                <c:pt idx="4">
                  <c:v>отношения со сверстниками, родителям не нравятся друзья ребенка или компания</c:v>
                </c:pt>
                <c:pt idx="5">
                  <c:v>опоздания в школу, позднее возвращение домой</c:v>
                </c:pt>
                <c:pt idx="6">
                  <c:v> искажение или утаивание информации, обман</c:v>
                </c:pt>
                <c:pt idx="7">
                  <c:v>использование чужих вещей без спроса</c:v>
                </c:pt>
                <c:pt idx="8">
                  <c:v>нет возможности побыть одному</c:v>
                </c:pt>
                <c:pt idx="9">
                  <c:v>регламент использования гаджетов (телефон, планшет, телевизор, и т.д.)</c:v>
                </c:pt>
                <c:pt idx="10">
                  <c:v> другое</c:v>
                </c:pt>
              </c:strCache>
            </c:strRef>
          </c:cat>
          <c:val>
            <c:numRef>
              <c:f>Sheet1!$B$4:$B$14</c:f>
              <c:numCache>
                <c:formatCode>General</c:formatCode>
                <c:ptCount val="11"/>
                <c:pt idx="0">
                  <c:v>19</c:v>
                </c:pt>
                <c:pt idx="1">
                  <c:v>6</c:v>
                </c:pt>
                <c:pt idx="2">
                  <c:v>11</c:v>
                </c:pt>
                <c:pt idx="3">
                  <c:v>7</c:v>
                </c:pt>
                <c:pt idx="4">
                  <c:v>10</c:v>
                </c:pt>
                <c:pt idx="5">
                  <c:v>9</c:v>
                </c:pt>
                <c:pt idx="6">
                  <c:v>8</c:v>
                </c:pt>
                <c:pt idx="7">
                  <c:v>4</c:v>
                </c:pt>
                <c:pt idx="8">
                  <c:v>6</c:v>
                </c:pt>
                <c:pt idx="9">
                  <c:v>16</c:v>
                </c:pt>
                <c:pt idx="1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382464"/>
        <c:axId val="110384256"/>
      </c:barChart>
      <c:catAx>
        <c:axId val="1103824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0384256"/>
        <c:crosses val="autoZero"/>
        <c:auto val="1"/>
        <c:lblAlgn val="ctr"/>
        <c:lblOffset val="100"/>
        <c:noMultiLvlLbl val="0"/>
      </c:catAx>
      <c:valAx>
        <c:axId val="1103842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0382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8B588-42F7-4D81-AC38-CC76F2A525B3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5E93-DEDF-405C-A6F3-15808DD7D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852936"/>
            <a:ext cx="727280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Медиативный подход в работе с родителями</a:t>
            </a:r>
            <a:r>
              <a:rPr lang="ru-RU" sz="4400" dirty="0">
                <a:ea typeface="+mj-ea"/>
                <a:cs typeface="+mj-cs"/>
              </a:rPr>
              <a:t/>
            </a:r>
            <a:br>
              <a:rPr lang="ru-RU" sz="4400" dirty="0"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4293096"/>
            <a:ext cx="849694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Марина Владимировна Орлова</a:t>
            </a:r>
            <a:endParaRPr lang="ru-RU" sz="1400" b="1" dirty="0" smtClean="0"/>
          </a:p>
          <a:p>
            <a:pPr algn="ctr"/>
            <a:r>
              <a:rPr lang="ru-RU" sz="1400" b="1" dirty="0" smtClean="0"/>
              <a:t> </a:t>
            </a:r>
            <a:r>
              <a:rPr lang="ru-RU" sz="1400" b="1" dirty="0"/>
              <a:t>педагог-психолог </a:t>
            </a:r>
            <a:r>
              <a:rPr lang="ru-RU" sz="1400" b="1" dirty="0" smtClean="0"/>
              <a:t>ЦПМСС </a:t>
            </a:r>
            <a:r>
              <a:rPr lang="ru-RU" sz="1400" b="1" dirty="0"/>
              <a:t>Красносельского района,</a:t>
            </a:r>
          </a:p>
          <a:p>
            <a:pPr algn="ctr"/>
            <a:r>
              <a:rPr lang="ru-RU" sz="1400" b="1" dirty="0"/>
              <a:t>председатель РМО руководителей </a:t>
            </a:r>
            <a:r>
              <a:rPr lang="ru-RU" sz="1400" b="1" dirty="0" smtClean="0"/>
              <a:t> школьных </a:t>
            </a:r>
            <a:r>
              <a:rPr lang="ru-RU" sz="1400" b="1" dirty="0"/>
              <a:t>служб </a:t>
            </a:r>
            <a:r>
              <a:rPr lang="ru-RU" sz="1400" b="1" dirty="0" smtClean="0"/>
              <a:t>медиации</a:t>
            </a:r>
            <a:r>
              <a:rPr lang="ru-RU" sz="1400" b="1" dirty="0"/>
              <a:t>, </a:t>
            </a:r>
            <a:r>
              <a:rPr lang="ru-RU" sz="1400" b="1" dirty="0" smtClean="0"/>
              <a:t> медиатор-тренер, </a:t>
            </a:r>
          </a:p>
          <a:p>
            <a:pPr algn="ctr"/>
            <a:r>
              <a:rPr lang="ru-RU" sz="1400" b="1" dirty="0" smtClean="0"/>
              <a:t> </a:t>
            </a:r>
            <a:r>
              <a:rPr lang="ru-RU" sz="1400" b="1" dirty="0"/>
              <a:t>член Ассоциации «Лига Медиаторов»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477556"/>
              </p:ext>
            </p:extLst>
          </p:nvPr>
        </p:nvGraphicFramePr>
        <p:xfrm>
          <a:off x="1029062" y="238788"/>
          <a:ext cx="2452369" cy="2605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Bitmap Image" r:id="rId3" imgW="4257720" imgH="4524480" progId="PBrush">
                  <p:embed/>
                </p:oleObj>
              </mc:Choice>
              <mc:Fallback>
                <p:oleObj name="Bitmap Image" r:id="rId3" imgW="4257720" imgH="452448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9062" y="238788"/>
                        <a:ext cx="2452369" cy="2605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477556"/>
              </p:ext>
            </p:extLst>
          </p:nvPr>
        </p:nvGraphicFramePr>
        <p:xfrm>
          <a:off x="979916" y="246951"/>
          <a:ext cx="2452369" cy="2605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Bitmap Image" r:id="rId5" imgW="4257720" imgH="4524480" progId="PBrush">
                  <p:embed/>
                </p:oleObj>
              </mc:Choice>
              <mc:Fallback>
                <p:oleObj name="Bitmap Image" r:id="rId5" imgW="4257720" imgH="452448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916" y="246951"/>
                        <a:ext cx="2452369" cy="2605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29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Из приведенного ниже списка внутрь круга впишите то, за что Вы отвечаете</a:t>
            </a:r>
            <a:endParaRPr lang="ru-R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Мой досуг</a:t>
            </a:r>
          </a:p>
          <a:p>
            <a:r>
              <a:rPr lang="ru-RU" dirty="0" smtClean="0"/>
              <a:t>Что читать</a:t>
            </a:r>
          </a:p>
          <a:p>
            <a:r>
              <a:rPr lang="ru-RU" dirty="0" smtClean="0"/>
              <a:t>Погода</a:t>
            </a:r>
          </a:p>
          <a:p>
            <a:r>
              <a:rPr lang="ru-RU" dirty="0" smtClean="0"/>
              <a:t>Где и кем работать</a:t>
            </a:r>
          </a:p>
          <a:p>
            <a:r>
              <a:rPr lang="ru-RU" dirty="0" smtClean="0"/>
              <a:t>Цвет кожи от рождения</a:t>
            </a:r>
          </a:p>
          <a:p>
            <a:r>
              <a:rPr lang="ru-RU" dirty="0" smtClean="0"/>
              <a:t>Чужая внешность</a:t>
            </a:r>
          </a:p>
          <a:p>
            <a:r>
              <a:rPr lang="ru-RU" dirty="0" smtClean="0"/>
              <a:t>Мои слова</a:t>
            </a:r>
          </a:p>
          <a:p>
            <a:r>
              <a:rPr lang="ru-RU" dirty="0" smtClean="0"/>
              <a:t>Мои отношения</a:t>
            </a:r>
          </a:p>
          <a:p>
            <a:r>
              <a:rPr lang="ru-RU" dirty="0" smtClean="0"/>
              <a:t>Что носить из одежды</a:t>
            </a:r>
          </a:p>
          <a:p>
            <a:r>
              <a:rPr lang="ru-RU" dirty="0" smtClean="0"/>
              <a:t>Чему учиться</a:t>
            </a:r>
          </a:p>
          <a:p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Мои поступки</a:t>
            </a:r>
          </a:p>
          <a:p>
            <a:r>
              <a:rPr lang="ru-RU" dirty="0" smtClean="0"/>
              <a:t>Ожидания других</a:t>
            </a:r>
          </a:p>
          <a:p>
            <a:r>
              <a:rPr lang="ru-RU" dirty="0" smtClean="0"/>
              <a:t>Мое хобби</a:t>
            </a:r>
          </a:p>
          <a:p>
            <a:r>
              <a:rPr lang="ru-RU" dirty="0" smtClean="0"/>
              <a:t>Семья</a:t>
            </a:r>
          </a:p>
          <a:p>
            <a:r>
              <a:rPr lang="ru-RU" dirty="0" smtClean="0"/>
              <a:t>Мнения других</a:t>
            </a:r>
          </a:p>
          <a:p>
            <a:r>
              <a:rPr lang="ru-RU" dirty="0" smtClean="0"/>
              <a:t>Моя внешность</a:t>
            </a:r>
          </a:p>
          <a:p>
            <a:r>
              <a:rPr lang="ru-RU" dirty="0" smtClean="0"/>
              <a:t>С кем дружить</a:t>
            </a:r>
          </a:p>
          <a:p>
            <a:r>
              <a:rPr lang="ru-RU" dirty="0" smtClean="0"/>
              <a:t>Прошлое</a:t>
            </a:r>
          </a:p>
          <a:p>
            <a:r>
              <a:rPr lang="ru-RU" dirty="0" smtClean="0"/>
              <a:t>Чужие слова</a:t>
            </a:r>
          </a:p>
          <a:p>
            <a:r>
              <a:rPr lang="ru-RU" dirty="0" smtClean="0"/>
              <a:t>Чужое тело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052736"/>
            <a:ext cx="2952328" cy="452596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Погода</a:t>
            </a:r>
          </a:p>
          <a:p>
            <a:r>
              <a:rPr lang="ru-RU" sz="2400" b="1" dirty="0" smtClean="0"/>
              <a:t>Цвет кожи от рождения</a:t>
            </a:r>
          </a:p>
          <a:p>
            <a:r>
              <a:rPr lang="ru-RU" sz="2400" b="1" dirty="0" smtClean="0"/>
              <a:t>Чужая внешность</a:t>
            </a:r>
          </a:p>
          <a:p>
            <a:r>
              <a:rPr lang="ru-RU" sz="2400" b="1" dirty="0" smtClean="0"/>
              <a:t>Ожидания других</a:t>
            </a:r>
          </a:p>
          <a:p>
            <a:r>
              <a:rPr lang="ru-RU" sz="2400" b="1" dirty="0" smtClean="0"/>
              <a:t>Семья</a:t>
            </a:r>
          </a:p>
          <a:p>
            <a:r>
              <a:rPr lang="ru-RU" sz="2400" b="1" dirty="0" smtClean="0"/>
              <a:t>Мнения других</a:t>
            </a:r>
          </a:p>
          <a:p>
            <a:r>
              <a:rPr lang="ru-RU" sz="2400" b="1" dirty="0" smtClean="0"/>
              <a:t>Прошлое</a:t>
            </a:r>
          </a:p>
          <a:p>
            <a:r>
              <a:rPr lang="ru-RU" sz="2400" b="1" dirty="0" smtClean="0"/>
              <a:t>Чужие слова</a:t>
            </a:r>
          </a:p>
          <a:p>
            <a:r>
              <a:rPr lang="ru-RU" sz="2400" b="1" dirty="0" smtClean="0"/>
              <a:t>Чужое тело</a:t>
            </a:r>
          </a:p>
          <a:p>
            <a:endParaRPr lang="ru-RU" sz="1600" dirty="0"/>
          </a:p>
        </p:txBody>
      </p:sp>
      <p:sp>
        <p:nvSpPr>
          <p:cNvPr id="7" name="Oval 6"/>
          <p:cNvSpPr/>
          <p:nvPr/>
        </p:nvSpPr>
        <p:spPr>
          <a:xfrm>
            <a:off x="3455368" y="476672"/>
            <a:ext cx="5688632" cy="55446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ru-RU" sz="2400" b="1" dirty="0" smtClean="0"/>
          </a:p>
          <a:p>
            <a:pPr>
              <a:buFont typeface="Arial" pitchFamily="34" charset="0"/>
              <a:buChar char="•"/>
            </a:pPr>
            <a:endParaRPr lang="ru-RU" sz="2400" b="1" dirty="0"/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Мой досуг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Что читать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Что носить из одежды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Где и кем работать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Мое хобби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Мои слова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Мои отношения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Чему учиться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Мои поступки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Моя внешность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С кем дружить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Обсуждение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Бывают ли случаи, когда Ваши границы нарушались?</a:t>
            </a:r>
          </a:p>
          <a:p>
            <a:r>
              <a:rPr lang="ru-RU" dirty="0" smtClean="0"/>
              <a:t>А когда Вы нарушали чужие границы?</a:t>
            </a:r>
          </a:p>
          <a:p>
            <a:pPr marL="0" indent="0" algn="ctr">
              <a:buNone/>
            </a:pPr>
            <a:r>
              <a:rPr lang="ru-RU" dirty="0" smtClean="0"/>
              <a:t>Приведите 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7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Поговорим про уборку…</a:t>
            </a:r>
            <a:endParaRPr lang="ru-RU" dirty="0"/>
          </a:p>
        </p:txBody>
      </p:sp>
      <p:graphicFrame>
        <p:nvGraphicFramePr>
          <p:cNvPr id="4" name="Char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5614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379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Пример конфликта «про нарушение границ»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Пятиклассники, принимавшие участие в опросе, отметили конфликты, связанные с уборкой, как наиболее часто встречающиеся в семье. Взрослые участники опроса отвели этим конфликтам второе место. </a:t>
            </a:r>
          </a:p>
          <a:p>
            <a:r>
              <a:rPr lang="ru-RU" dirty="0"/>
              <a:t>Что же не так с уборкой? Как разворачивается этот конфликт и, что можно сделать, чтобы дома был порядок, а участники действия находились в хорошем настроении и не ругались друг с другом?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041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Кейс «уборка»</a:t>
            </a:r>
            <a:br>
              <a:rPr lang="ru-RU" dirty="0" smtClean="0"/>
            </a:br>
            <a:r>
              <a:rPr lang="ru-RU" sz="3100" dirty="0" smtClean="0"/>
              <a:t>часть 1: «Ребенок не убирает в своей комнате»</a:t>
            </a:r>
            <a:endParaRPr lang="ru-RU" sz="3100" dirty="0"/>
          </a:p>
        </p:txBody>
      </p:sp>
      <p:pic>
        <p:nvPicPr>
          <p:cNvPr id="4" name="Content Placeholder 3" descr="беспорядо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Часто употребляемые фразы- «</a:t>
            </a:r>
            <a:r>
              <a:rPr lang="ru-RU" dirty="0" err="1" smtClean="0"/>
              <a:t>демотиваторы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Когда </a:t>
            </a:r>
            <a:r>
              <a:rPr lang="ru-RU" dirty="0"/>
              <a:t>ты наконец уберешь свою комнату</a:t>
            </a:r>
            <a:r>
              <a:rPr lang="ru-RU" dirty="0" smtClean="0"/>
              <a:t>?</a:t>
            </a:r>
          </a:p>
          <a:p>
            <a:r>
              <a:rPr lang="ru-RU" dirty="0"/>
              <a:t>Сколько можно тебя просить убраться в своей комнате</a:t>
            </a:r>
            <a:r>
              <a:rPr lang="ru-RU" dirty="0" smtClean="0"/>
              <a:t>?</a:t>
            </a:r>
          </a:p>
          <a:p>
            <a:r>
              <a:rPr lang="ru-RU" dirty="0"/>
              <a:t>У тебя не комната, а </a:t>
            </a:r>
            <a:r>
              <a:rPr lang="ru-RU" dirty="0" err="1"/>
              <a:t>гадюшник</a:t>
            </a:r>
            <a:r>
              <a:rPr lang="ru-RU" dirty="0"/>
              <a:t>, скоро оттуда крокодилы полезут</a:t>
            </a:r>
            <a:r>
              <a:rPr lang="ru-RU" dirty="0" smtClean="0"/>
              <a:t>.</a:t>
            </a:r>
          </a:p>
          <a:p>
            <a:r>
              <a:rPr lang="ru-RU" dirty="0"/>
              <a:t>Ты опять не убрал у себя в комнате. Мне стыдно, что я воспитала такого </a:t>
            </a:r>
            <a:r>
              <a:rPr lang="ru-RU" dirty="0" err="1"/>
              <a:t>неряху</a:t>
            </a:r>
            <a:r>
              <a:rPr lang="ru-RU" dirty="0" smtClean="0"/>
              <a:t>!</a:t>
            </a:r>
          </a:p>
          <a:p>
            <a:r>
              <a:rPr lang="ru-RU" dirty="0"/>
              <a:t>Ты дождешься, я сама наведу у тебя порядок</a:t>
            </a:r>
            <a:r>
              <a:rPr lang="ru-RU" dirty="0" smtClean="0"/>
              <a:t>!</a:t>
            </a:r>
          </a:p>
          <a:p>
            <a:r>
              <a:rPr lang="ru-RU" dirty="0"/>
              <a:t>Время на "погулять" у тебя нашлось, а вот на уборку в комнате- нет</a:t>
            </a:r>
            <a:r>
              <a:rPr lang="ru-RU" dirty="0" smtClean="0"/>
              <a:t>.</a:t>
            </a:r>
          </a:p>
          <a:p>
            <a:r>
              <a:rPr lang="ru-RU" dirty="0"/>
              <a:t>Ты сейчас же идешь и начинаешь убираться в комнате, никаких "не могу".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Часто употребляемые фразы- «</a:t>
            </a:r>
            <a:r>
              <a:rPr lang="ru-RU" dirty="0" err="1" smtClean="0"/>
              <a:t>демотиваторы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43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А какими фразами пользуетесь Вы?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593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/>
              <a:t>к</a:t>
            </a:r>
            <a:r>
              <a:rPr lang="ru-RU" sz="3200" dirty="0" smtClean="0"/>
              <a:t>онфликт между мамой и сыном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Позиция мамы: "Хочу, чтобы был порядок и не было </a:t>
            </a:r>
            <a:r>
              <a:rPr lang="ru-RU" dirty="0" smtClean="0"/>
              <a:t>грязи» /ответ на вопрос «Что Вы хотите?»</a:t>
            </a:r>
          </a:p>
          <a:p>
            <a:r>
              <a:rPr lang="ru-RU" dirty="0" smtClean="0"/>
              <a:t>Проясните ИНТЕРЕС мамы /вопрос «Почему для Вас это важно?»</a:t>
            </a:r>
          </a:p>
          <a:p>
            <a:r>
              <a:rPr lang="ru-RU" dirty="0" smtClean="0"/>
              <a:t>Проясните позицию и интерес сына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925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Алгоритм медиативного подхода в урегулировании проблемы (если Вы сторона конфликта)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Выделить место и время для обсуждения</a:t>
            </a:r>
          </a:p>
          <a:p>
            <a:r>
              <a:rPr lang="ru-RU" dirty="0" smtClean="0"/>
              <a:t>Выслушать позицию второй стороны</a:t>
            </a:r>
          </a:p>
          <a:p>
            <a:r>
              <a:rPr lang="ru-RU" dirty="0" smtClean="0"/>
              <a:t>Дать обратную связь (используем техники активного слушания)</a:t>
            </a:r>
          </a:p>
          <a:p>
            <a:r>
              <a:rPr lang="ru-RU" dirty="0" smtClean="0"/>
              <a:t>Сформулировать свою позицию</a:t>
            </a:r>
          </a:p>
          <a:p>
            <a:r>
              <a:rPr lang="ru-RU" dirty="0" smtClean="0"/>
              <a:t>Прояснить интересы второй стороны</a:t>
            </a:r>
          </a:p>
          <a:p>
            <a:r>
              <a:rPr lang="ru-RU" dirty="0" smtClean="0"/>
              <a:t>Прояснить чувства второй стороны</a:t>
            </a:r>
          </a:p>
          <a:p>
            <a:r>
              <a:rPr lang="ru-RU" dirty="0" smtClean="0"/>
              <a:t>Сказать о своих чувствах</a:t>
            </a:r>
          </a:p>
          <a:p>
            <a:r>
              <a:rPr lang="ru-RU" dirty="0" smtClean="0"/>
              <a:t>Обсудить варианты решения (предложения) и выбрать оптимальные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4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«Погода в доме»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Адресат: родители подростков; родители вместе со своими детьми</a:t>
            </a:r>
          </a:p>
          <a:p>
            <a:r>
              <a:rPr lang="ru-RU" smtClean="0"/>
              <a:t>Продолжительность 6 -</a:t>
            </a:r>
            <a:r>
              <a:rPr lang="ru-RU" dirty="0" smtClean="0"/>
              <a:t>7 встреч по 3 академических часа</a:t>
            </a:r>
          </a:p>
          <a:p>
            <a:r>
              <a:rPr lang="ru-RU" dirty="0" smtClean="0"/>
              <a:t>Цель:</a:t>
            </a:r>
            <a:r>
              <a:rPr lang="ru-RU" dirty="0"/>
              <a:t> создание условий для формирования конструктивных детско-родительских отношений в семье</a:t>
            </a:r>
          </a:p>
        </p:txBody>
      </p:sp>
    </p:spTree>
    <p:extLst>
      <p:ext uri="{BB962C8B-B14F-4D97-AF65-F5344CB8AC3E}">
        <p14:creationId xmlns:p14="http://schemas.microsoft.com/office/powerpoint/2010/main" val="355836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Из опыта работы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dirty="0"/>
              <a:t>Позиция мамы: "Хочу, чтобы был порядок и не было грязи". 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очему </a:t>
            </a:r>
            <a:r>
              <a:rPr lang="ru-RU" dirty="0"/>
              <a:t>это </a:t>
            </a:r>
            <a:r>
              <a:rPr lang="ru-RU" dirty="0" smtClean="0"/>
              <a:t>важно?  "</a:t>
            </a:r>
            <a:r>
              <a:rPr lang="ru-RU" dirty="0"/>
              <a:t>Пыль и грязь в комнате могут быть опасны для здоровья ребенка". </a:t>
            </a:r>
            <a:endParaRPr lang="ru-RU" dirty="0" smtClean="0"/>
          </a:p>
          <a:p>
            <a:r>
              <a:rPr lang="ru-RU" dirty="0" smtClean="0"/>
              <a:t>Интерес </a:t>
            </a:r>
            <a:r>
              <a:rPr lang="ru-RU" dirty="0"/>
              <a:t>мамы- здоровье и безопасность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0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Для обсуждения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Попробуйте ответить на вопрос, а почему для Вас важно, чтобы в комнате ребенка был порядок? Зачем Вам нужен этот порядок? </a:t>
            </a:r>
            <a:endParaRPr lang="ru-RU" dirty="0" smtClean="0"/>
          </a:p>
          <a:p>
            <a:r>
              <a:rPr lang="ru-RU" dirty="0" smtClean="0"/>
              <a:t>Вариантов </a:t>
            </a:r>
            <a:r>
              <a:rPr lang="ru-RU" dirty="0"/>
              <a:t>может быть много и разных, от ощущения себя хорошей хозяйкой, хорошей матерью, получения признания от окружающих до собственной безопасности, например, вы стараетесь предотвратить ситуацию, когда кто-то значимый (муж, свекровь, знакомые...) придут к вам в дом и увидят беспорядок. </a:t>
            </a:r>
            <a:endParaRPr lang="ru-RU" dirty="0" smtClean="0"/>
          </a:p>
          <a:p>
            <a:r>
              <a:rPr lang="ru-RU" dirty="0" smtClean="0"/>
              <a:t>Поразмышляйте </a:t>
            </a:r>
            <a:r>
              <a:rPr lang="ru-RU" dirty="0"/>
              <a:t>над этим вопросом: что собственно для вас значит чистый стол в комнате ребенка? </a:t>
            </a:r>
            <a:endParaRPr lang="ru-RU" dirty="0" smtClean="0"/>
          </a:p>
          <a:p>
            <a:r>
              <a:rPr lang="ru-RU" dirty="0" smtClean="0"/>
              <a:t>Обсудите </a:t>
            </a:r>
            <a:r>
              <a:rPr lang="ru-RU" dirty="0"/>
              <a:t>с ребенком, что важно для него?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44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Из опыта работы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Позиция ребенка: "Я хочу быть самостоятельным и сам отвечать за свои вещи</a:t>
            </a:r>
            <a:r>
              <a:rPr lang="ru-RU" dirty="0" smtClean="0"/>
              <a:t>"</a:t>
            </a:r>
          </a:p>
          <a:p>
            <a:r>
              <a:rPr lang="ru-RU" dirty="0" smtClean="0"/>
              <a:t>Почему </a:t>
            </a:r>
            <a:r>
              <a:rPr lang="ru-RU" dirty="0"/>
              <a:t>это важно? - "Когда мама наводит свой порядок, это нарушает мои границы</a:t>
            </a:r>
            <a:r>
              <a:rPr lang="ru-RU" dirty="0" smtClean="0"/>
              <a:t>"</a:t>
            </a:r>
          </a:p>
          <a:p>
            <a:r>
              <a:rPr lang="ru-RU" dirty="0" smtClean="0"/>
              <a:t>Чувства ребенка:</a:t>
            </a:r>
          </a:p>
          <a:p>
            <a:pPr>
              <a:buFontTx/>
              <a:buChar char="-"/>
            </a:pPr>
            <a:r>
              <a:rPr lang="ru-RU" dirty="0" smtClean="0"/>
              <a:t>обида</a:t>
            </a:r>
            <a:r>
              <a:rPr lang="ru-RU" dirty="0"/>
              <a:t>, на то,  что с его правилами не считаются,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раздражение </a:t>
            </a:r>
            <a:r>
              <a:rPr lang="ru-RU" dirty="0"/>
              <a:t>и злость, так как вещи находятся на непривычных </a:t>
            </a:r>
            <a:r>
              <a:rPr lang="ru-RU" dirty="0" smtClean="0"/>
              <a:t>местах </a:t>
            </a:r>
          </a:p>
          <a:p>
            <a:pPr marL="0" indent="0">
              <a:buNone/>
            </a:pPr>
            <a:r>
              <a:rPr lang="ru-RU" dirty="0" smtClean="0"/>
              <a:t>Одновременно </a:t>
            </a:r>
            <a:r>
              <a:rPr lang="ru-RU" dirty="0"/>
              <a:t>с этим, подростки, играющие роль сына, проявили готовность договариваться о правилах и о том, каким образом можно навести порядок не нарушая границ.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607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обсуждения: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«Вещи </a:t>
            </a:r>
            <a:r>
              <a:rPr lang="ru-RU" dirty="0"/>
              <a:t>на своих </a:t>
            </a:r>
            <a:r>
              <a:rPr lang="ru-RU" dirty="0" smtClean="0"/>
              <a:t>местах» - </a:t>
            </a:r>
            <a:r>
              <a:rPr lang="ru-RU" dirty="0"/>
              <a:t>Что это значит? </a:t>
            </a:r>
            <a:endParaRPr lang="ru-RU" dirty="0" smtClean="0"/>
          </a:p>
          <a:p>
            <a:pPr lvl="0"/>
            <a:r>
              <a:rPr lang="ru-RU" dirty="0" smtClean="0"/>
              <a:t>Есть </a:t>
            </a:r>
            <a:r>
              <a:rPr lang="ru-RU" dirty="0"/>
              <a:t>ли у вас с ребенком общее понимание того, какие вещи на каких именно местах должны находиться? Это хорошая тема для обсуждения, понимание, что у вещей есть свое место, значительно облегчает уборку. Главное, чтобы вы одинаково понимали это правило в вашем доме. </a:t>
            </a:r>
          </a:p>
          <a:p>
            <a:r>
              <a:rPr lang="ru-RU" dirty="0"/>
              <a:t>И второй </a:t>
            </a:r>
            <a:r>
              <a:rPr lang="ru-RU" dirty="0" smtClean="0"/>
              <a:t>вопрос - </a:t>
            </a:r>
            <a:r>
              <a:rPr lang="ru-RU" dirty="0"/>
              <a:t>о критериях уборки. Что для вас значит </a:t>
            </a:r>
            <a:r>
              <a:rPr lang="ru-RU" dirty="0" smtClean="0"/>
              <a:t>«чисто»? </a:t>
            </a:r>
            <a:r>
              <a:rPr lang="ru-RU" dirty="0"/>
              <a:t>А что это значит для вашего ребенка? Как можно описать критерии уборки, которые будут достаточны для вас? Отсутствие грязных чашек на рабочем столе, это важно? А отсутствие книг и тетрадей? Есть ли у книг и тетрадей свое место - полка, шкаф, ящик тумбочки? Пол, по которому провели влажной тряпкой раз в неделю, это чисто? Или для вас нормой будет ежедневная влажная уборка? Обсудить с ребенком критерии уборки, договориться об определенных </a:t>
            </a:r>
            <a:r>
              <a:rPr lang="ru-RU" dirty="0" smtClean="0"/>
              <a:t>правилах.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370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Кейс «уборка»</a:t>
            </a:r>
            <a:br>
              <a:rPr lang="ru-RU" dirty="0" smtClean="0"/>
            </a:br>
            <a:r>
              <a:rPr lang="ru-RU" sz="3100" dirty="0" smtClean="0"/>
              <a:t>Часть 2 «Ребенок убрался в своей комнате»</a:t>
            </a:r>
            <a:endParaRPr lang="ru-RU" sz="3100" dirty="0"/>
          </a:p>
        </p:txBody>
      </p:sp>
      <p:pic>
        <p:nvPicPr>
          <p:cNvPr id="4" name="Content Placeholder 3" descr="malchik-s-pilesoso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628800"/>
            <a:ext cx="6440568" cy="452596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Часто используемые фразы «</a:t>
            </a:r>
            <a:r>
              <a:rPr lang="ru-RU" dirty="0" err="1" smtClean="0"/>
              <a:t>Демотиваторы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О, ну неужели?! Ты убираешь</a:t>
            </a:r>
            <a:r>
              <a:rPr lang="ru-RU" dirty="0" smtClean="0"/>
              <a:t>!</a:t>
            </a:r>
          </a:p>
          <a:p>
            <a:r>
              <a:rPr lang="ru-RU" dirty="0"/>
              <a:t>Не прошло и полгода</a:t>
            </a:r>
            <a:r>
              <a:rPr lang="ru-RU" dirty="0" smtClean="0"/>
              <a:t>!</a:t>
            </a:r>
          </a:p>
          <a:p>
            <a:r>
              <a:rPr lang="ru-RU" dirty="0"/>
              <a:t>Мой сын взялся за уборку! Подменили</a:t>
            </a:r>
            <a:r>
              <a:rPr lang="ru-RU" dirty="0" smtClean="0"/>
              <a:t>!</a:t>
            </a:r>
          </a:p>
          <a:p>
            <a:r>
              <a:rPr lang="ru-RU" dirty="0"/>
              <a:t>Наконец-то мы дождались этого счастливого момента! </a:t>
            </a:r>
            <a:endParaRPr lang="ru-RU" dirty="0" smtClean="0"/>
          </a:p>
          <a:p>
            <a:r>
              <a:rPr lang="ru-RU" dirty="0"/>
              <a:t>Отец, смотри, наше чадо взялось за пылесос! Поразительно</a:t>
            </a:r>
            <a:r>
              <a:rPr lang="ru-RU" dirty="0" smtClean="0"/>
              <a:t>!</a:t>
            </a:r>
          </a:p>
          <a:p>
            <a:r>
              <a:rPr lang="ru-RU" dirty="0"/>
              <a:t>Какая неожиданность! Свершилось</a:t>
            </a:r>
            <a:r>
              <a:rPr lang="ru-RU" dirty="0" smtClean="0"/>
              <a:t>!</a:t>
            </a:r>
          </a:p>
          <a:p>
            <a:r>
              <a:rPr lang="ru-RU" dirty="0"/>
              <a:t>О, оказывается мои нравоучения не пропали даром</a:t>
            </a:r>
            <a:r>
              <a:rPr lang="ru-RU" dirty="0" smtClean="0"/>
              <a:t>!</a:t>
            </a:r>
          </a:p>
          <a:p>
            <a:r>
              <a:rPr lang="ru-RU" dirty="0"/>
              <a:t>И что, разве трудно? Оказывается, и без напоминаний можно  убраться!</a:t>
            </a:r>
          </a:p>
        </p:txBody>
      </p:sp>
    </p:spTree>
    <p:extLst>
      <p:ext uri="{BB962C8B-B14F-4D97-AF65-F5344CB8AC3E}">
        <p14:creationId xmlns:p14="http://schemas.microsoft.com/office/powerpoint/2010/main" val="295644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А какими фразами пользуетесь Вы?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083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способствует конструктивному взаимодействию в семье?</a:t>
            </a:r>
            <a:endParaRPr lang="ru-RU" dirty="0"/>
          </a:p>
        </p:txBody>
      </p:sp>
      <p:pic>
        <p:nvPicPr>
          <p:cNvPr id="4" name="Content Placeholder 3" descr="счастливая семь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8250" y="1639094"/>
            <a:ext cx="6667500" cy="4448175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669360"/>
          </a:xfrm>
        </p:spPr>
        <p:txBody>
          <a:bodyPr>
            <a:normAutofit fontScale="4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Открытая поза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Обман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Умение слушать (перефразирование)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Умение слушать (развитие идеи)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Сравнение: Вася выполнил задание, а ты опять тормозишь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Прогнозы унижающие: у тебя ничего не получится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Поддержание контакта глазами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Приветливое выражение лица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Негативная оценка (глупости говоишь)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Прогнозы: из тебя ничего не выйдет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 Обесценивание чувств: что нюни распустил?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Угроза: если не сделаешь, то...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Оценки: Ты неудачница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Игнорирование: не принимает во внимание то, что говорит партнер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Умение слушать: резюмирование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Непрошенные советы: не дружи с Машей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Нейтральность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Сарказм: умный нашелся!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Отсутствие навязывания своего мнения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Содержательные уточняющие вопросы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Не готовность к диалогу: как я сказал, так и будет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800" dirty="0" smtClean="0"/>
              <a:t>Умение излагать свои мысли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5536" y="188640"/>
            <a:ext cx="4040188" cy="639762"/>
          </a:xfrm>
        </p:spPr>
        <p:txBody>
          <a:bodyPr/>
          <a:lstStyle/>
          <a:p>
            <a:r>
              <a:rPr lang="ru-RU" dirty="0" smtClean="0"/>
              <a:t>Помогает общению</a:t>
            </a:r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980728"/>
            <a:ext cx="4040188" cy="5145435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 smtClean="0"/>
              <a:t>Открытая поза</a:t>
            </a:r>
          </a:p>
          <a:p>
            <a:r>
              <a:rPr lang="ru-RU" sz="2200" dirty="0" smtClean="0"/>
              <a:t>Умение слушать (перефразирование)</a:t>
            </a:r>
          </a:p>
          <a:p>
            <a:r>
              <a:rPr lang="ru-RU" sz="2200" dirty="0" smtClean="0"/>
              <a:t>Умение слушать (развитие идеи)</a:t>
            </a:r>
          </a:p>
          <a:p>
            <a:r>
              <a:rPr lang="ru-RU" sz="2200" dirty="0" smtClean="0"/>
              <a:t>Поддержание контакта глазами</a:t>
            </a:r>
          </a:p>
          <a:p>
            <a:r>
              <a:rPr lang="ru-RU" sz="2200" dirty="0" smtClean="0"/>
              <a:t>Приветливое выражение лица</a:t>
            </a:r>
          </a:p>
          <a:p>
            <a:r>
              <a:rPr lang="ru-RU" sz="2200" dirty="0" smtClean="0"/>
              <a:t>Умение слушать: резюмирование</a:t>
            </a:r>
          </a:p>
          <a:p>
            <a:r>
              <a:rPr lang="ru-RU" sz="2200" dirty="0" smtClean="0"/>
              <a:t>Нейтральность</a:t>
            </a:r>
          </a:p>
          <a:p>
            <a:r>
              <a:rPr lang="ru-RU" sz="2200" dirty="0" smtClean="0"/>
              <a:t>Отсутствие навязывания своего мнения</a:t>
            </a:r>
          </a:p>
          <a:p>
            <a:r>
              <a:rPr lang="ru-RU" sz="2200" dirty="0" smtClean="0"/>
              <a:t>Содержательные уточняющие вопросы</a:t>
            </a:r>
          </a:p>
          <a:p>
            <a:r>
              <a:rPr lang="ru-RU" sz="2200" dirty="0" smtClean="0"/>
              <a:t>Умение излагать свои мысли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716016" y="188640"/>
            <a:ext cx="4041775" cy="639762"/>
          </a:xfrm>
        </p:spPr>
        <p:txBody>
          <a:bodyPr/>
          <a:lstStyle/>
          <a:p>
            <a:r>
              <a:rPr lang="ru-RU" dirty="0" smtClean="0"/>
              <a:t>Мешает общению</a:t>
            </a:r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908720"/>
            <a:ext cx="4319463" cy="5760640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smtClean="0"/>
              <a:t>Обман</a:t>
            </a:r>
          </a:p>
          <a:p>
            <a:r>
              <a:rPr lang="ru-RU" sz="2900" dirty="0" smtClean="0"/>
              <a:t>Сравнение: Вася выполнил задание, а ты опять тормозишь</a:t>
            </a:r>
          </a:p>
          <a:p>
            <a:r>
              <a:rPr lang="ru-RU" sz="2900" dirty="0" smtClean="0"/>
              <a:t>Прогнозы унижающие: у тебя ничего не получится</a:t>
            </a:r>
          </a:p>
          <a:p>
            <a:r>
              <a:rPr lang="ru-RU" sz="2900" dirty="0" smtClean="0"/>
              <a:t>Негативная оценка (глупости говоишь)</a:t>
            </a:r>
          </a:p>
          <a:p>
            <a:r>
              <a:rPr lang="ru-RU" sz="2900" dirty="0" smtClean="0"/>
              <a:t>Прогнозы: из тебя ничего не выйдет</a:t>
            </a:r>
          </a:p>
          <a:p>
            <a:r>
              <a:rPr lang="ru-RU" sz="2900" dirty="0" smtClean="0"/>
              <a:t> Обесценивание чувств: что нюни распустил?</a:t>
            </a:r>
          </a:p>
          <a:p>
            <a:r>
              <a:rPr lang="ru-RU" sz="2900" dirty="0" smtClean="0"/>
              <a:t>Угроза: если не сделаешь, то...</a:t>
            </a:r>
          </a:p>
          <a:p>
            <a:r>
              <a:rPr lang="ru-RU" sz="2900" dirty="0" smtClean="0"/>
              <a:t>Оценки: Ты неудачница</a:t>
            </a:r>
          </a:p>
          <a:p>
            <a:r>
              <a:rPr lang="ru-RU" sz="2900" dirty="0" smtClean="0"/>
              <a:t>Игнорирование: не принимает во внимание то,что говорит партнер</a:t>
            </a:r>
          </a:p>
          <a:p>
            <a:r>
              <a:rPr lang="ru-RU" sz="2900" dirty="0" smtClean="0"/>
              <a:t>Непрошенные советы: не дружи с Машей</a:t>
            </a:r>
          </a:p>
          <a:p>
            <a:r>
              <a:rPr lang="ru-RU" sz="2900" dirty="0" smtClean="0"/>
              <a:t>Сарказм: умный нашелся!</a:t>
            </a:r>
          </a:p>
          <a:p>
            <a:r>
              <a:rPr lang="ru-RU" sz="2900" dirty="0" smtClean="0"/>
              <a:t>Не готовность к диалогу: как я сказал, так и будет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Задачи:</a:t>
            </a:r>
            <a:endParaRPr lang="ru-RU" dirty="0"/>
          </a:p>
          <a:p>
            <a:r>
              <a:rPr lang="ru-RU" b="1" dirty="0"/>
              <a:t>Обучающие (предметные):</a:t>
            </a:r>
            <a:endParaRPr lang="ru-RU" dirty="0"/>
          </a:p>
          <a:p>
            <a:pPr lvl="0"/>
            <a:r>
              <a:rPr lang="ru-RU" dirty="0"/>
              <a:t>Знакомство с основами конструктивного общения</a:t>
            </a:r>
          </a:p>
          <a:p>
            <a:pPr lvl="0"/>
            <a:r>
              <a:rPr lang="ru-RU" dirty="0"/>
              <a:t>Освоение разнообразных средств коммуникации (активного слушания, задавания открытых нейтральных вопросов, вербализации эмоций)</a:t>
            </a:r>
          </a:p>
          <a:p>
            <a:pPr lvl="0"/>
            <a:r>
              <a:rPr lang="ru-RU" dirty="0"/>
              <a:t>Тренировка  навыков эффективного общения, необходимых для реализации медиативного подхода при разрешении семейных конфликтов.</a:t>
            </a:r>
          </a:p>
          <a:p>
            <a:r>
              <a:rPr lang="ru-RU" b="1" dirty="0"/>
              <a:t>Развивающие (метапредметные):</a:t>
            </a:r>
            <a:endParaRPr lang="ru-RU" dirty="0"/>
          </a:p>
          <a:p>
            <a:pPr lvl="0"/>
            <a:r>
              <a:rPr lang="ru-RU" dirty="0"/>
              <a:t>Развитие мотивации к урегулированию конфликтных ситуаций путем переговоров</a:t>
            </a:r>
          </a:p>
          <a:p>
            <a:pPr lvl="0"/>
            <a:r>
              <a:rPr lang="ru-RU" dirty="0"/>
              <a:t>Развитие самостоятельности и ответственности в принятии решений</a:t>
            </a:r>
          </a:p>
          <a:p>
            <a:r>
              <a:rPr lang="ru-RU" b="1" dirty="0"/>
              <a:t>Воспитывающие (личностные):</a:t>
            </a:r>
            <a:endParaRPr lang="ru-RU" dirty="0"/>
          </a:p>
          <a:p>
            <a:pPr lvl="0"/>
            <a:r>
              <a:rPr lang="ru-RU" dirty="0"/>
              <a:t>Воспитание культуры общения и поведения в семье</a:t>
            </a:r>
          </a:p>
          <a:p>
            <a:pPr lvl="0"/>
            <a:r>
              <a:rPr lang="ru-RU" dirty="0"/>
              <a:t>Воспитание культуры диалога</a:t>
            </a:r>
          </a:p>
          <a:p>
            <a:pPr lvl="0"/>
            <a:r>
              <a:rPr lang="ru-RU" dirty="0"/>
              <a:t>Формирование понятия границ и культуры их соблюдения в семейном коммуникативном пространстве.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761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395536" y="4437112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/>
              <a:t>Марина Владимировна Орлова</a:t>
            </a:r>
            <a:endParaRPr lang="ru-RU" sz="1400" b="1" dirty="0" smtClean="0"/>
          </a:p>
          <a:p>
            <a:pPr algn="ctr">
              <a:buNone/>
            </a:pPr>
            <a:r>
              <a:rPr lang="ru-RU" sz="1400" b="1" dirty="0" smtClean="0"/>
              <a:t> </a:t>
            </a:r>
            <a:r>
              <a:rPr lang="ru-RU" sz="1400" b="1" dirty="0"/>
              <a:t>педагог-психолог </a:t>
            </a:r>
          </a:p>
          <a:p>
            <a:pPr algn="ctr">
              <a:buNone/>
            </a:pPr>
            <a:r>
              <a:rPr lang="ru-RU" sz="1400" b="1" dirty="0" smtClean="0"/>
              <a:t>ЦПМСС </a:t>
            </a:r>
            <a:r>
              <a:rPr lang="ru-RU" sz="1400" b="1" dirty="0"/>
              <a:t>Красносельского района,</a:t>
            </a:r>
          </a:p>
          <a:p>
            <a:pPr algn="ctr">
              <a:buNone/>
            </a:pPr>
            <a:r>
              <a:rPr lang="ru-RU" sz="1400" b="1" dirty="0"/>
              <a:t>председатель РМО руководителей </a:t>
            </a:r>
            <a:endParaRPr lang="ru-RU" sz="1400" b="1" dirty="0" smtClean="0"/>
          </a:p>
          <a:p>
            <a:pPr algn="ctr">
              <a:buNone/>
            </a:pPr>
            <a:r>
              <a:rPr lang="ru-RU" sz="1400" b="1" dirty="0" smtClean="0"/>
              <a:t>школьных </a:t>
            </a:r>
            <a:r>
              <a:rPr lang="ru-RU" sz="1400" b="1" dirty="0"/>
              <a:t>служб </a:t>
            </a:r>
            <a:r>
              <a:rPr lang="ru-RU" sz="1400" b="1" dirty="0" smtClean="0"/>
              <a:t>медиации</a:t>
            </a:r>
            <a:r>
              <a:rPr lang="ru-RU" sz="1400" b="1" dirty="0"/>
              <a:t>, </a:t>
            </a:r>
            <a:r>
              <a:rPr lang="ru-RU" sz="1400" b="1" dirty="0" smtClean="0"/>
              <a:t> медиатор-тренер, </a:t>
            </a:r>
          </a:p>
          <a:p>
            <a:pPr algn="ctr">
              <a:buNone/>
            </a:pPr>
            <a:r>
              <a:rPr lang="ru-RU" sz="1400" b="1" dirty="0" smtClean="0"/>
              <a:t> </a:t>
            </a:r>
            <a:r>
              <a:rPr lang="ru-RU" sz="1400" b="1" dirty="0"/>
              <a:t>член Ассоциации «Лига Медиаторов</a:t>
            </a:r>
            <a:r>
              <a:rPr lang="ru-RU" sz="1400" b="1" dirty="0" smtClean="0"/>
              <a:t>»</a:t>
            </a:r>
          </a:p>
          <a:p>
            <a:pPr algn="ctr">
              <a:buNone/>
            </a:pPr>
            <a:r>
              <a:rPr lang="en-US" sz="2000" b="1" dirty="0" smtClean="0"/>
              <a:t>orlova_mar@mail.ru</a:t>
            </a:r>
            <a:endParaRPr lang="ru-RU" sz="2000" b="1" dirty="0"/>
          </a:p>
        </p:txBody>
      </p:sp>
      <p:pic>
        <p:nvPicPr>
          <p:cNvPr id="6" name="Content Placeholder 11" descr="спасиб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460745"/>
            <a:ext cx="5321565" cy="39911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занятий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Знакомство</a:t>
            </a:r>
          </a:p>
          <a:p>
            <a:r>
              <a:rPr lang="ru-RU" dirty="0" smtClean="0"/>
              <a:t>Границы в семейном общении</a:t>
            </a:r>
          </a:p>
          <a:p>
            <a:r>
              <a:rPr lang="ru-RU" dirty="0" smtClean="0"/>
              <a:t>Умение слушать и слышать</a:t>
            </a:r>
          </a:p>
          <a:p>
            <a:r>
              <a:rPr lang="ru-RU" dirty="0" smtClean="0"/>
              <a:t>Стратегии поведения в конфликте</a:t>
            </a:r>
          </a:p>
          <a:p>
            <a:r>
              <a:rPr lang="ru-RU" dirty="0" smtClean="0"/>
              <a:t>Вопросы в семейном общении</a:t>
            </a:r>
          </a:p>
          <a:p>
            <a:r>
              <a:rPr lang="ru-RU" dirty="0" smtClean="0"/>
              <a:t>Эмоции</a:t>
            </a:r>
          </a:p>
          <a:p>
            <a:r>
              <a:rPr lang="ru-RU" dirty="0" smtClean="0"/>
              <a:t>Профилактика конфликтного взаимодействия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43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Фрагмент занятия из программы «Погода в доме»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Правила группы:</a:t>
            </a:r>
          </a:p>
          <a:p>
            <a:pPr marL="0" indent="0">
              <a:buNone/>
            </a:pPr>
            <a:r>
              <a:rPr lang="ru-RU" dirty="0" smtClean="0"/>
              <a:t>Конфиденциальность. Все, что происходит на занятии – остается на занятии.</a:t>
            </a:r>
          </a:p>
          <a:p>
            <a:pPr marL="0" indent="0">
              <a:buNone/>
            </a:pPr>
            <a:r>
              <a:rPr lang="ru-RU" dirty="0" smtClean="0"/>
              <a:t>Каждый ценен, потому что он активен.</a:t>
            </a:r>
          </a:p>
          <a:p>
            <a:pPr marL="0" indent="0">
              <a:buNone/>
            </a:pPr>
            <a:r>
              <a:rPr lang="ru-RU" dirty="0" smtClean="0"/>
              <a:t>Высказываем свое мнение. Не критикуем чужое.</a:t>
            </a:r>
          </a:p>
          <a:p>
            <a:pPr marL="0" indent="0">
              <a:buNone/>
            </a:pPr>
            <a:r>
              <a:rPr lang="ru-RU" dirty="0" smtClean="0"/>
              <a:t>Соблюдаем правила вежливости: говорим по очереди, не перебиваем друг друга</a:t>
            </a:r>
          </a:p>
        </p:txBody>
      </p:sp>
    </p:spTree>
    <p:extLst>
      <p:ext uri="{BB962C8B-B14F-4D97-AF65-F5344CB8AC3E}">
        <p14:creationId xmlns:p14="http://schemas.microsoft.com/office/powerpoint/2010/main" val="398204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Границы в семейном общении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30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для Вас «границы»?</a:t>
            </a:r>
            <a:endParaRPr lang="ru-RU" dirty="0"/>
          </a:p>
        </p:txBody>
      </p:sp>
      <p:pic>
        <p:nvPicPr>
          <p:cNvPr id="5" name="Content Placeholder 4" descr="границ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5678" y="1600200"/>
            <a:ext cx="6092643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Мои границы – это...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Границы моего физического тела</a:t>
            </a:r>
          </a:p>
          <a:p>
            <a:r>
              <a:rPr lang="ru-RU" dirty="0" smtClean="0"/>
              <a:t>Мое время (не трогайте меня полчаса после работы)</a:t>
            </a:r>
          </a:p>
          <a:p>
            <a:r>
              <a:rPr lang="ru-RU" dirty="0" smtClean="0"/>
              <a:t>Мой любимый стул/кресло/чашка/книжка...</a:t>
            </a:r>
          </a:p>
          <a:p>
            <a:r>
              <a:rPr lang="ru-RU" dirty="0" smtClean="0"/>
              <a:t>Мой телефон</a:t>
            </a:r>
          </a:p>
          <a:p>
            <a:r>
              <a:rPr lang="ru-RU" dirty="0" smtClean="0"/>
              <a:t>Мой компьютер/планшет</a:t>
            </a:r>
          </a:p>
          <a:p>
            <a:r>
              <a:rPr lang="ru-RU" dirty="0" smtClean="0"/>
              <a:t>Моя одежда </a:t>
            </a:r>
          </a:p>
          <a:p>
            <a:r>
              <a:rPr lang="ru-RU" dirty="0" smtClean="0"/>
              <a:t>Мои правила</a:t>
            </a:r>
          </a:p>
          <a:p>
            <a:r>
              <a:rPr lang="ru-RU" dirty="0" smtClean="0"/>
              <a:t>Мои привычки</a:t>
            </a:r>
          </a:p>
          <a:p>
            <a:r>
              <a:rPr lang="ru-RU" dirty="0" smtClean="0"/>
              <a:t>Моя ответственность</a:t>
            </a:r>
          </a:p>
          <a:p>
            <a:r>
              <a:rPr lang="ru-RU" dirty="0" smtClean="0"/>
              <a:t>Что-то еще?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Нарисуйте круг</a:t>
            </a:r>
            <a:endParaRPr lang="ru-RU" dirty="0"/>
          </a:p>
        </p:txBody>
      </p:sp>
      <p:pic>
        <p:nvPicPr>
          <p:cNvPr id="4" name="Content Placeholder 3" descr="красная окружность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5821" y="478804"/>
            <a:ext cx="6190555" cy="619055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1449</Words>
  <Application>Microsoft Office PowerPoint</Application>
  <PresentationFormat>Экран (4:3)</PresentationFormat>
  <Paragraphs>210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Office Theme</vt:lpstr>
      <vt:lpstr>Bitmap Image</vt:lpstr>
      <vt:lpstr>Презентация PowerPoint</vt:lpstr>
      <vt:lpstr>Программа «Погода в доме»</vt:lpstr>
      <vt:lpstr>Презентация PowerPoint</vt:lpstr>
      <vt:lpstr>Темы занятий</vt:lpstr>
      <vt:lpstr>Фрагмент занятия из программы «Погода в доме»</vt:lpstr>
      <vt:lpstr>Границы в семейном общении</vt:lpstr>
      <vt:lpstr>Что такое для Вас «границы»?</vt:lpstr>
      <vt:lpstr>Мои границы – это...</vt:lpstr>
      <vt:lpstr>Нарисуйте круг</vt:lpstr>
      <vt:lpstr>Из приведенного ниже списка внутрь круга впишите то, за что Вы отвечаете</vt:lpstr>
      <vt:lpstr>Презентация PowerPoint</vt:lpstr>
      <vt:lpstr>Обсуждение</vt:lpstr>
      <vt:lpstr>Поговорим про уборку…</vt:lpstr>
      <vt:lpstr>Пример конфликта «про нарушение границ»</vt:lpstr>
      <vt:lpstr>Кейс «уборка» часть 1: «Ребенок не убирает в своей комнате»</vt:lpstr>
      <vt:lpstr>Часто употребляемые фразы- «демотиваторы»</vt:lpstr>
      <vt:lpstr>А какими фразами пользуетесь Вы?</vt:lpstr>
      <vt:lpstr>конфликт между мамой и сыном</vt:lpstr>
      <vt:lpstr>Алгоритм медиативного подхода в урегулировании проблемы (если Вы сторона конфликта)</vt:lpstr>
      <vt:lpstr>Из опыта работы</vt:lpstr>
      <vt:lpstr>Для обсуждения</vt:lpstr>
      <vt:lpstr>Из опыта работы</vt:lpstr>
      <vt:lpstr>Вопросы для обсуждения:</vt:lpstr>
      <vt:lpstr>Кейс «уборка» Часть 2 «Ребенок убрался в своей комнате»</vt:lpstr>
      <vt:lpstr>Часто используемые фразы «Демотиваторы»</vt:lpstr>
      <vt:lpstr>А какими фразами пользуетесь Вы?</vt:lpstr>
      <vt:lpstr>Что способствует конструктивному взаимодействию в семье?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User</cp:lastModifiedBy>
  <cp:revision>27</cp:revision>
  <dcterms:created xsi:type="dcterms:W3CDTF">2021-10-18T16:40:30Z</dcterms:created>
  <dcterms:modified xsi:type="dcterms:W3CDTF">2023-01-19T14:54:02Z</dcterms:modified>
</cp:coreProperties>
</file>