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73" r:id="rId3"/>
    <p:sldId id="275" r:id="rId4"/>
    <p:sldId id="257" r:id="rId5"/>
    <p:sldId id="276" r:id="rId6"/>
    <p:sldId id="274" r:id="rId7"/>
    <p:sldId id="277" r:id="rId8"/>
    <p:sldId id="278" r:id="rId9"/>
    <p:sldId id="279" r:id="rId10"/>
    <p:sldId id="259" r:id="rId11"/>
    <p:sldId id="260" r:id="rId12"/>
    <p:sldId id="282" r:id="rId13"/>
    <p:sldId id="28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2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2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85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4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33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35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1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7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C36ACF8-4629-4870-9994-657C1A6917E2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F4DD811-FD8D-4FA1-85EA-3CAD29BF1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7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2380" y="1482438"/>
            <a:ext cx="9966960" cy="1868820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обучающихся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«Личные границы»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709530" y="409039"/>
            <a:ext cx="8767860" cy="138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385 Красносельского района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791091" y="5469835"/>
            <a:ext cx="8767860" cy="138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Ильина М.В.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сказать нет. Шаги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3530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Выслушать просьбу спокойно, доброжелательно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Попросить разъяснения если что-то не ясно.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Оставаться спокойным и сказать «нет».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Объяснить, почему Вы говорите «нет».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Если собеседник настаивает повторить «нет» без объяснений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905" t="19820" r="55428" b="27862"/>
          <a:stretch/>
        </p:blipFill>
        <p:spPr>
          <a:xfrm>
            <a:off x="3788229" y="1915885"/>
            <a:ext cx="4673600" cy="448491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личные границы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3169" t="19820" r="32467" b="27862"/>
          <a:stretch/>
        </p:blipFill>
        <p:spPr>
          <a:xfrm>
            <a:off x="4294909" y="1648030"/>
            <a:ext cx="3713018" cy="448491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личные границы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0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5" y="408709"/>
            <a:ext cx="8054109" cy="60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14382" r="10401" b="80669"/>
          <a:stretch/>
        </p:blipFill>
        <p:spPr>
          <a:xfrm>
            <a:off x="1847385" y="1531436"/>
            <a:ext cx="7705493" cy="32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2" t="-293" r="23652" b="86073"/>
          <a:stretch/>
        </p:blipFill>
        <p:spPr>
          <a:xfrm>
            <a:off x="1728439" y="219307"/>
            <a:ext cx="5776332" cy="929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9" t="-634" r="816" b="75834"/>
          <a:stretch/>
        </p:blipFill>
        <p:spPr>
          <a:xfrm>
            <a:off x="748796" y="776869"/>
            <a:ext cx="821473" cy="1620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70598" r="59295" b="23434"/>
          <a:stretch/>
        </p:blipFill>
        <p:spPr>
          <a:xfrm>
            <a:off x="2465674" y="5199256"/>
            <a:ext cx="3523646" cy="390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3" t="19063" r="46743" b="65011"/>
          <a:stretch/>
        </p:blipFill>
        <p:spPr>
          <a:xfrm>
            <a:off x="1613016" y="1987586"/>
            <a:ext cx="947853" cy="10407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25149" r="57735" b="66319"/>
          <a:stretch/>
        </p:blipFill>
        <p:spPr>
          <a:xfrm>
            <a:off x="2560869" y="2042129"/>
            <a:ext cx="3769112" cy="5575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3" t="29983" r="17090" b="46127"/>
          <a:stretch/>
        </p:blipFill>
        <p:spPr>
          <a:xfrm>
            <a:off x="2822723" y="2699339"/>
            <a:ext cx="2564780" cy="1561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t="38174" r="48278" b="53977"/>
          <a:stretch/>
        </p:blipFill>
        <p:spPr>
          <a:xfrm>
            <a:off x="5074920" y="2966968"/>
            <a:ext cx="3278459" cy="5129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52058" r="79492" b="30277"/>
          <a:stretch/>
        </p:blipFill>
        <p:spPr>
          <a:xfrm>
            <a:off x="5989320" y="3841456"/>
            <a:ext cx="1714500" cy="11544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51300" r="41034" b="35232"/>
          <a:stretch/>
        </p:blipFill>
        <p:spPr>
          <a:xfrm>
            <a:off x="7861238" y="3881585"/>
            <a:ext cx="3383280" cy="8801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1" t="68441" r="41297" b="4973"/>
          <a:stretch/>
        </p:blipFill>
        <p:spPr>
          <a:xfrm>
            <a:off x="1036924" y="4524886"/>
            <a:ext cx="138303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2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9937" y="402689"/>
            <a:ext cx="10828020" cy="3879273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друзьями изгородь, дружба дольше. </a:t>
            </a:r>
            <a:endParaRPr lang="ru-RU" sz="3200" dirty="0" smtClean="0"/>
          </a:p>
        </p:txBody>
      </p:sp>
      <p:pic>
        <p:nvPicPr>
          <p:cNvPr id="2" name="Мне так не нравится! Про Миру и Гошу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260156"/>
            <a:ext cx="8183880" cy="460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научится отстаивать свою точку зрения не применяя агрессию.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Определить понятие «психологические границы»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Научится выявлять,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начинаются и где заканчиваются у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собственные границы.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Научится эффективно взаимодействовать и обозначать собственные границы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r="4905" b="32520"/>
          <a:stretch/>
        </p:blipFill>
        <p:spPr>
          <a:xfrm>
            <a:off x="2667000" y="479503"/>
            <a:ext cx="6521605" cy="41482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55487" y="4312609"/>
            <a:ext cx="77593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D3D3D"/>
                </a:solidFill>
                <a:latin typeface="Museo Sans"/>
              </a:rPr>
              <a:t>Личные границы</a:t>
            </a:r>
            <a:r>
              <a:rPr lang="ru-RU" dirty="0">
                <a:solidFill>
                  <a:srgbClr val="3D3D3D"/>
                </a:solidFill>
                <a:latin typeface="Museo Sans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Museo Sans"/>
              </a:rPr>
              <a:t>— незримая черта</a:t>
            </a:r>
            <a:r>
              <a:rPr lang="ru-RU" dirty="0">
                <a:solidFill>
                  <a:srgbClr val="3D3D3D"/>
                </a:solidFill>
                <a:latin typeface="Museo Sans"/>
              </a:rPr>
              <a:t>, отделяющая отдельную личность с ее ценностями, интересами, принципами и убеждениями от других людей и внешнего мира. Нарушение личных границ — это вмешательство во внутренний мир человека, причиняющее ему дискомфорт: критика, агрессия, избыточный контроль и т. п.</a:t>
            </a:r>
          </a:p>
          <a:p>
            <a:pPr algn="ctr"/>
            <a:r>
              <a:rPr lang="ru-RU" dirty="0" smtClean="0">
                <a:solidFill>
                  <a:srgbClr val="3D3D3D"/>
                </a:solidFill>
                <a:latin typeface="Museo Sans"/>
              </a:rPr>
              <a:t>(Глоссарий психологических терминов, </a:t>
            </a:r>
          </a:p>
          <a:p>
            <a:pPr algn="ctr"/>
            <a:r>
              <a:rPr lang="ru-RU" dirty="0" smtClean="0">
                <a:solidFill>
                  <a:srgbClr val="3D3D3D"/>
                </a:solidFill>
                <a:latin typeface="Museo Sans"/>
              </a:rPr>
              <a:t>австрийский </a:t>
            </a:r>
            <a:r>
              <a:rPr lang="ru-RU" dirty="0">
                <a:solidFill>
                  <a:srgbClr val="3D3D3D"/>
                </a:solidFill>
                <a:latin typeface="Museo Sans"/>
              </a:rPr>
              <a:t>психиатр </a:t>
            </a:r>
            <a:r>
              <a:rPr lang="ru-RU" dirty="0" smtClean="0">
                <a:solidFill>
                  <a:srgbClr val="3D3D3D"/>
                </a:solidFill>
                <a:latin typeface="Museo Sans"/>
              </a:rPr>
              <a:t>Пауль </a:t>
            </a:r>
            <a:r>
              <a:rPr lang="ru-RU" dirty="0" err="1" smtClean="0">
                <a:solidFill>
                  <a:srgbClr val="3D3D3D"/>
                </a:solidFill>
                <a:latin typeface="Museo Sans"/>
              </a:rPr>
              <a:t>Федерн</a:t>
            </a:r>
            <a:r>
              <a:rPr lang="ru-RU" dirty="0" smtClean="0">
                <a:solidFill>
                  <a:srgbClr val="3D3D3D"/>
                </a:solidFill>
                <a:latin typeface="Museo Sans"/>
              </a:rPr>
              <a:t>, </a:t>
            </a:r>
            <a:r>
              <a:rPr lang="ru-RU" dirty="0">
                <a:solidFill>
                  <a:srgbClr val="3D3D3D"/>
                </a:solidFill>
                <a:latin typeface="Museo Sans"/>
              </a:rPr>
              <a:t>XX </a:t>
            </a:r>
            <a:r>
              <a:rPr lang="ru-RU" dirty="0" smtClean="0">
                <a:solidFill>
                  <a:srgbClr val="3D3D3D"/>
                </a:solidFill>
                <a:latin typeface="Museo Sans"/>
              </a:rPr>
              <a:t>век)</a:t>
            </a:r>
            <a:endParaRPr lang="ru-RU" i="0" dirty="0">
              <a:solidFill>
                <a:srgbClr val="3D3D3D"/>
              </a:solidFill>
              <a:effectLst/>
              <a:latin typeface="Museo Sans"/>
            </a:endParaRPr>
          </a:p>
        </p:txBody>
      </p:sp>
    </p:spTree>
    <p:extLst>
      <p:ext uri="{BB962C8B-B14F-4D97-AF65-F5344CB8AC3E}">
        <p14:creationId xmlns:p14="http://schemas.microsoft.com/office/powerpoint/2010/main" val="2006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</a:rPr>
              <a:t>Упражнение 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>
                <a:solidFill>
                  <a:schemeClr val="tx1"/>
                </a:solidFill>
              </a:rPr>
              <a:t>Нарушение личной границы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771" y="2380785"/>
            <a:ext cx="4683513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стоят друг напротив друга. Постепенно сходятся.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чувствует каждый из вас?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момент хочется остановиться?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17073" r="6043" b="23578"/>
          <a:stretch/>
        </p:blipFill>
        <p:spPr>
          <a:xfrm>
            <a:off x="5988923" y="2219092"/>
            <a:ext cx="5029597" cy="34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</a:rPr>
              <a:t>Техника «Мой дом – моя крепость»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015" y="1905928"/>
            <a:ext cx="6860764" cy="403860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Представьте, что вы сейчас находитесь в прозрачном домике. Чтобы понять, где ваши стены домика, вытяните руки перед собой. Где кончики ваших пальцев - там находится ваша передняя стена, вытяните руки по бокам и нащупайте в воздухе свои боковые границы. Теперь совершите круговые движения руками. Как бы очерчивайте свои границы. Затрагивая стены, которые сзади вас.</a:t>
            </a:r>
          </a:p>
          <a:p>
            <a:r>
              <a:rPr lang="ru-RU" dirty="0">
                <a:solidFill>
                  <a:schemeClr val="tx1"/>
                </a:solidFill>
              </a:rPr>
              <a:t>Теперь давайте нарисуем в воображении крышу. Какая она у вас: купол, круглая, треугольная, плоская. Также можно вытянуть руки вверх и изобразить свою крышу.</a:t>
            </a:r>
          </a:p>
          <a:p>
            <a:r>
              <a:rPr lang="ru-RU" dirty="0">
                <a:solidFill>
                  <a:schemeClr val="tx1"/>
                </a:solidFill>
              </a:rPr>
              <a:t>Затем потопаем ножками и ощутим пол нашего дома и наш фундамент.</a:t>
            </a:r>
          </a:p>
          <a:p>
            <a:r>
              <a:rPr lang="ru-RU" b="1" dirty="0">
                <a:solidFill>
                  <a:schemeClr val="tx1"/>
                </a:solidFill>
              </a:rPr>
              <a:t>Поздравляю вас! Вы обрели свое личное </a:t>
            </a:r>
            <a:r>
              <a:rPr lang="ru-RU" b="1" dirty="0" smtClean="0">
                <a:solidFill>
                  <a:schemeClr val="tx1"/>
                </a:solidFill>
              </a:rPr>
              <a:t>пространство!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512" t="12471" r="30096" b="20751"/>
          <a:stretch/>
        </p:blipFill>
        <p:spPr>
          <a:xfrm>
            <a:off x="7451779" y="1905928"/>
            <a:ext cx="4080284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1. Можно к тебе в гости?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191" t="13894" r="40286" b="22106"/>
          <a:stretch/>
        </p:blipFill>
        <p:spPr>
          <a:xfrm>
            <a:off x="7451779" y="1905928"/>
            <a:ext cx="3913569" cy="37546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2172" y="192894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	Игроки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по очереди ходят друг к другу в гости, спрашивая разрешения обняться, общаться, прогуляться, поиграть вместе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just"/>
            <a:endParaRPr lang="ru-RU" dirty="0">
              <a:solidFill>
                <a:srgbClr val="000000"/>
              </a:solidFill>
              <a:latin typeface="roboto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	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Дело игрока, к которому пришли гости распознать свое самоощущение, ощутить свои истинные 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желания, согласится или отказать.</a:t>
            </a:r>
          </a:p>
          <a:p>
            <a:pPr algn="just"/>
            <a:endParaRPr lang="ru-RU" dirty="0">
              <a:solidFill>
                <a:srgbClr val="000000"/>
              </a:solidFill>
              <a:latin typeface="roboto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	А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дело гостей достойно принять отказ, не обидевшись и поняв не принявшего предложение игрока. </a:t>
            </a:r>
          </a:p>
        </p:txBody>
      </p:sp>
    </p:spTree>
    <p:extLst>
      <p:ext uri="{BB962C8B-B14F-4D97-AF65-F5344CB8AC3E}">
        <p14:creationId xmlns:p14="http://schemas.microsoft.com/office/powerpoint/2010/main" val="22199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2. Дай мне ручку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191" t="13894" r="40286" b="22106"/>
          <a:stretch/>
        </p:blipFill>
        <p:spPr>
          <a:xfrm>
            <a:off x="7451779" y="1905928"/>
            <a:ext cx="3913569" cy="37546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2172" y="192894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	Участники по очереди пробуют роли: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roboto"/>
              </a:rPr>
              <a:t>Хозяин ручки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- Одноклассник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Участник, исполняющий роль «хозяина» держит свою ручку, участник, играющий роль «одноклассника» просит ей поделится. Вариант 1. Просьба. Вариант 2. Попытка отнять ручку. </a:t>
            </a:r>
            <a:endParaRPr lang="ru-RU" dirty="0">
              <a:solidFill>
                <a:srgbClr val="000000"/>
              </a:solidFill>
              <a:latin typeface="roboto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	Задача игрока первой команды, распознать свои ощущения, согласится и/или отказаться используя «Я-сообщение».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	</a:t>
            </a:r>
            <a:r>
              <a:rPr lang="ru-RU" dirty="0" smtClean="0">
                <a:solidFill>
                  <a:srgbClr val="000000"/>
                </a:solidFill>
                <a:latin typeface="roboto"/>
              </a:rPr>
              <a:t>«Я-сообщение» – отказ – аргумент.</a:t>
            </a:r>
          </a:p>
          <a:p>
            <a:pPr algn="just"/>
            <a:endParaRPr lang="ru-RU" dirty="0" smtClean="0">
              <a:solidFill>
                <a:srgbClr val="000000"/>
              </a:solidFill>
              <a:latin typeface="roboto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roboto"/>
              </a:rPr>
              <a:t>	Задача «одноклассника» принять отказ, не обидевшись и поняв не принявшего предложение игрока. </a:t>
            </a:r>
            <a:endParaRPr lang="ru-RU" dirty="0">
              <a:solidFill>
                <a:srgbClr val="00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471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2633</TotalTime>
  <Words>522</Words>
  <Application>Microsoft Office PowerPoint</Application>
  <PresentationFormat>Широкоэкранный</PresentationFormat>
  <Paragraphs>46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Corbel</vt:lpstr>
      <vt:lpstr>Museo Sans</vt:lpstr>
      <vt:lpstr>roboto</vt:lpstr>
      <vt:lpstr>Times New Roman</vt:lpstr>
      <vt:lpstr>Базис</vt:lpstr>
      <vt:lpstr>Занятие  для обучающихся </vt:lpstr>
      <vt:lpstr>Презентация PowerPoint</vt:lpstr>
      <vt:lpstr>Презентация PowerPoint</vt:lpstr>
      <vt:lpstr> Цель: научится отстаивать свою точку зрения не применяя агрессию. </vt:lpstr>
      <vt:lpstr>Презентация PowerPoint</vt:lpstr>
      <vt:lpstr> Упражнение  «Нарушение личной границы» </vt:lpstr>
      <vt:lpstr> Техника «Мой дом – моя крепость» </vt:lpstr>
      <vt:lpstr>Ситуация 1. Можно к тебе в гости?</vt:lpstr>
      <vt:lpstr>Ситуация 2. Дай мне ручку</vt:lpstr>
      <vt:lpstr>Как сказать нет. Шаги</vt:lpstr>
      <vt:lpstr>Мои личные границы</vt:lpstr>
      <vt:lpstr>Мои личные границы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Kab-212</cp:lastModifiedBy>
  <cp:revision>62</cp:revision>
  <dcterms:created xsi:type="dcterms:W3CDTF">2020-03-19T09:50:20Z</dcterms:created>
  <dcterms:modified xsi:type="dcterms:W3CDTF">2024-12-19T13:32:08Z</dcterms:modified>
</cp:coreProperties>
</file>